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21386800" cy="30243463"/>
  <p:notesSz cx="6858000" cy="9144000"/>
  <p:defaultTextStyle>
    <a:defPPr>
      <a:defRPr lang="en-US"/>
    </a:defPPr>
    <a:lvl1pPr algn="l" defTabSz="147002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1470025" indent="-61913" algn="l" defTabSz="147002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2944813" indent="-130175" algn="l" defTabSz="147002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4422775" indent="-196850" algn="l" defTabSz="147002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5892800" indent="-261938" algn="l" defTabSz="147002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526">
          <p15:clr>
            <a:srgbClr val="A4A3A4"/>
          </p15:clr>
        </p15:guide>
        <p15:guide id="2" pos="67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4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FF00"/>
    <a:srgbClr val="0082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34" autoAdjust="0"/>
    <p:restoredTop sz="94660"/>
  </p:normalViewPr>
  <p:slideViewPr>
    <p:cSldViewPr snapToGrid="0" snapToObjects="1">
      <p:cViewPr>
        <p:scale>
          <a:sx n="50" d="100"/>
          <a:sy n="50" d="100"/>
        </p:scale>
        <p:origin x="1296" y="36"/>
      </p:cViewPr>
      <p:guideLst>
        <p:guide orient="horz" pos="9526"/>
        <p:guide pos="67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010" y="9395081"/>
            <a:ext cx="18178780" cy="648274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8020" y="17137962"/>
            <a:ext cx="14970760" cy="772888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4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49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4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899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7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4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24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798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89F97-FFBC-4A19-BD40-D493E78257E4}" type="datetimeFigureOut">
              <a:rPr lang="en-US"/>
              <a:pPr>
                <a:defRPr/>
              </a:pPr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C7AA4-2E67-4441-BF63-22CDEC4A99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C2895-A124-4E93-92E7-AE8D4F1DDB08}" type="datetimeFigureOut">
              <a:rPr lang="en-US"/>
              <a:pPr>
                <a:defRPr/>
              </a:pPr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B4F1D-45C2-4E00-8F62-196505EEA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411" y="19434229"/>
            <a:ext cx="18178780" cy="6006688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9411" y="12818478"/>
            <a:ext cx="18178780" cy="6615755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486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49727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3pPr>
            <a:lvl4pPr marL="4424588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4pPr>
            <a:lvl5pPr marL="5899449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5pPr>
            <a:lvl6pPr marL="7374310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6pPr>
            <a:lvl7pPr marL="8849173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7pPr>
            <a:lvl8pPr marL="10324036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8pPr>
            <a:lvl9pPr marL="11798900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BFC08-5949-48CE-A666-75D9E70E20CF}" type="datetimeFigureOut">
              <a:rPr lang="en-US"/>
              <a:pPr>
                <a:defRPr/>
              </a:pPr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4D097-9584-42C4-B15B-7467CC88FD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96338" y="9878134"/>
            <a:ext cx="13296202" cy="27947201"/>
          </a:xfrm>
        </p:spPr>
        <p:txBody>
          <a:bodyPr/>
          <a:lstStyle>
            <a:lvl1pPr>
              <a:defRPr sz="9000"/>
            </a:lvl1pPr>
            <a:lvl2pPr>
              <a:defRPr sz="76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48987" y="9878134"/>
            <a:ext cx="13296207" cy="27947201"/>
          </a:xfrm>
        </p:spPr>
        <p:txBody>
          <a:bodyPr/>
          <a:lstStyle>
            <a:lvl1pPr>
              <a:defRPr sz="9000"/>
            </a:lvl1pPr>
            <a:lvl2pPr>
              <a:defRPr sz="76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F4E58-42D5-4A86-BCA9-B200492707E8}" type="datetimeFigureOut">
              <a:rPr lang="en-US"/>
              <a:pPr>
                <a:defRPr/>
              </a:pPr>
              <a:t>3/12/2018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5E9EC-61E7-4D65-A675-61B265B03C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340" y="1211140"/>
            <a:ext cx="19248120" cy="5040577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346" y="6769783"/>
            <a:ext cx="9449550" cy="2821322"/>
          </a:xfrm>
        </p:spPr>
        <p:txBody>
          <a:bodyPr anchor="b"/>
          <a:lstStyle>
            <a:lvl1pPr marL="0" indent="0">
              <a:buNone/>
              <a:defRPr sz="7600" b="1"/>
            </a:lvl1pPr>
            <a:lvl2pPr marL="1474863" indent="0">
              <a:buNone/>
              <a:defRPr sz="6500" b="1"/>
            </a:lvl2pPr>
            <a:lvl3pPr marL="2949727" indent="0">
              <a:buNone/>
              <a:defRPr sz="5800" b="1"/>
            </a:lvl3pPr>
            <a:lvl4pPr marL="4424588" indent="0">
              <a:buNone/>
              <a:defRPr sz="4800" b="1"/>
            </a:lvl4pPr>
            <a:lvl5pPr marL="5899449" indent="0">
              <a:buNone/>
              <a:defRPr sz="4800" b="1"/>
            </a:lvl5pPr>
            <a:lvl6pPr marL="7374310" indent="0">
              <a:buNone/>
              <a:defRPr sz="4800" b="1"/>
            </a:lvl6pPr>
            <a:lvl7pPr marL="8849173" indent="0">
              <a:buNone/>
              <a:defRPr sz="4800" b="1"/>
            </a:lvl7pPr>
            <a:lvl8pPr marL="10324036" indent="0">
              <a:buNone/>
              <a:defRPr sz="4800" b="1"/>
            </a:lvl8pPr>
            <a:lvl9pPr marL="11798900" indent="0">
              <a:buNone/>
              <a:defRPr sz="48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346" y="9591102"/>
            <a:ext cx="9449550" cy="17424998"/>
          </a:xfrm>
        </p:spPr>
        <p:txBody>
          <a:bodyPr/>
          <a:lstStyle>
            <a:lvl1pPr>
              <a:defRPr sz="7600"/>
            </a:lvl1pPr>
            <a:lvl2pPr>
              <a:defRPr sz="6500"/>
            </a:lvl2pPr>
            <a:lvl3pPr>
              <a:defRPr sz="58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64205" y="6769783"/>
            <a:ext cx="9453261" cy="2821322"/>
          </a:xfrm>
        </p:spPr>
        <p:txBody>
          <a:bodyPr anchor="b"/>
          <a:lstStyle>
            <a:lvl1pPr marL="0" indent="0">
              <a:buNone/>
              <a:defRPr sz="7600" b="1"/>
            </a:lvl1pPr>
            <a:lvl2pPr marL="1474863" indent="0">
              <a:buNone/>
              <a:defRPr sz="6500" b="1"/>
            </a:lvl2pPr>
            <a:lvl3pPr marL="2949727" indent="0">
              <a:buNone/>
              <a:defRPr sz="5800" b="1"/>
            </a:lvl3pPr>
            <a:lvl4pPr marL="4424588" indent="0">
              <a:buNone/>
              <a:defRPr sz="4800" b="1"/>
            </a:lvl4pPr>
            <a:lvl5pPr marL="5899449" indent="0">
              <a:buNone/>
              <a:defRPr sz="4800" b="1"/>
            </a:lvl5pPr>
            <a:lvl6pPr marL="7374310" indent="0">
              <a:buNone/>
              <a:defRPr sz="4800" b="1"/>
            </a:lvl6pPr>
            <a:lvl7pPr marL="8849173" indent="0">
              <a:buNone/>
              <a:defRPr sz="4800" b="1"/>
            </a:lvl7pPr>
            <a:lvl8pPr marL="10324036" indent="0">
              <a:buNone/>
              <a:defRPr sz="4800" b="1"/>
            </a:lvl8pPr>
            <a:lvl9pPr marL="11798900" indent="0">
              <a:buNone/>
              <a:defRPr sz="48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64205" y="9591102"/>
            <a:ext cx="9453261" cy="17424998"/>
          </a:xfrm>
        </p:spPr>
        <p:txBody>
          <a:bodyPr/>
          <a:lstStyle>
            <a:lvl1pPr>
              <a:defRPr sz="7600"/>
            </a:lvl1pPr>
            <a:lvl2pPr>
              <a:defRPr sz="6500"/>
            </a:lvl2pPr>
            <a:lvl3pPr>
              <a:defRPr sz="58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CE081-E4C9-4B4D-B679-40D8E8D27FA5}" type="datetimeFigureOut">
              <a:rPr lang="en-US"/>
              <a:pPr>
                <a:defRPr/>
              </a:pPr>
              <a:t>3/12/2018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45602-4C3A-463B-AF21-98AF081DB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10A88-FFF3-4808-AA0D-82CF55DF27AF}" type="datetimeFigureOut">
              <a:rPr lang="en-US"/>
              <a:pPr>
                <a:defRPr/>
              </a:pPr>
              <a:t>3/12/2018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05BFF-C1D6-4F2B-83AF-5A3B7AF54B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BF141-D31D-4123-A565-A4CFA4F68897}" type="datetimeFigureOut">
              <a:rPr lang="en-US"/>
              <a:pPr>
                <a:defRPr/>
              </a:pPr>
              <a:t>3/12/2018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7DB35-D56D-4CFA-9F77-04A9D04D1E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345" y="1204137"/>
            <a:ext cx="7036111" cy="5124587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1646" y="1204144"/>
            <a:ext cx="11955816" cy="25811960"/>
          </a:xfrm>
        </p:spPr>
        <p:txBody>
          <a:bodyPr/>
          <a:lstStyle>
            <a:lvl1pPr>
              <a:defRPr sz="10400"/>
            </a:lvl1pPr>
            <a:lvl2pPr>
              <a:defRPr sz="9000"/>
            </a:lvl2pPr>
            <a:lvl3pPr>
              <a:defRPr sz="76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345" y="6328732"/>
            <a:ext cx="7036111" cy="20687371"/>
          </a:xfrm>
        </p:spPr>
        <p:txBody>
          <a:bodyPr/>
          <a:lstStyle>
            <a:lvl1pPr marL="0" indent="0">
              <a:buNone/>
              <a:defRPr sz="4600"/>
            </a:lvl1pPr>
            <a:lvl2pPr marL="1474863" indent="0">
              <a:buNone/>
              <a:defRPr sz="3900"/>
            </a:lvl2pPr>
            <a:lvl3pPr marL="2949727" indent="0">
              <a:buNone/>
              <a:defRPr sz="3000"/>
            </a:lvl3pPr>
            <a:lvl4pPr marL="4424588" indent="0">
              <a:buNone/>
              <a:defRPr sz="3000"/>
            </a:lvl4pPr>
            <a:lvl5pPr marL="5899449" indent="0">
              <a:buNone/>
              <a:defRPr sz="3000"/>
            </a:lvl5pPr>
            <a:lvl6pPr marL="7374310" indent="0">
              <a:buNone/>
              <a:defRPr sz="3000"/>
            </a:lvl6pPr>
            <a:lvl7pPr marL="8849173" indent="0">
              <a:buNone/>
              <a:defRPr sz="3000"/>
            </a:lvl7pPr>
            <a:lvl8pPr marL="10324036" indent="0">
              <a:buNone/>
              <a:defRPr sz="3000"/>
            </a:lvl8pPr>
            <a:lvl9pPr marL="11798900" indent="0">
              <a:buNone/>
              <a:defRPr sz="30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D185E-1066-4EC2-B79D-83B678EE23E4}" type="datetimeFigureOut">
              <a:rPr lang="en-US"/>
              <a:pPr>
                <a:defRPr/>
              </a:pPr>
              <a:t>3/12/2018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E0442-5115-41D0-9979-7A3BC20197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962" y="21170426"/>
            <a:ext cx="12832080" cy="2499291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962" y="2702310"/>
            <a:ext cx="12832080" cy="18146078"/>
          </a:xfrm>
        </p:spPr>
        <p:txBody>
          <a:bodyPr rtlCol="0">
            <a:normAutofit/>
          </a:bodyPr>
          <a:lstStyle>
            <a:lvl1pPr marL="0" indent="0">
              <a:buNone/>
              <a:defRPr sz="10400"/>
            </a:lvl1pPr>
            <a:lvl2pPr marL="1474863" indent="0">
              <a:buNone/>
              <a:defRPr sz="9000"/>
            </a:lvl2pPr>
            <a:lvl3pPr marL="2949727" indent="0">
              <a:buNone/>
              <a:defRPr sz="7600"/>
            </a:lvl3pPr>
            <a:lvl4pPr marL="4424588" indent="0">
              <a:buNone/>
              <a:defRPr sz="6500"/>
            </a:lvl4pPr>
            <a:lvl5pPr marL="5899449" indent="0">
              <a:buNone/>
              <a:defRPr sz="6500"/>
            </a:lvl5pPr>
            <a:lvl6pPr marL="7374310" indent="0">
              <a:buNone/>
              <a:defRPr sz="6500"/>
            </a:lvl6pPr>
            <a:lvl7pPr marL="8849173" indent="0">
              <a:buNone/>
              <a:defRPr sz="6500"/>
            </a:lvl7pPr>
            <a:lvl8pPr marL="10324036" indent="0">
              <a:buNone/>
              <a:defRPr sz="6500"/>
            </a:lvl8pPr>
            <a:lvl9pPr marL="11798900" indent="0">
              <a:buNone/>
              <a:defRPr sz="6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962" y="23669717"/>
            <a:ext cx="12832080" cy="3549402"/>
          </a:xfrm>
        </p:spPr>
        <p:txBody>
          <a:bodyPr/>
          <a:lstStyle>
            <a:lvl1pPr marL="0" indent="0">
              <a:buNone/>
              <a:defRPr sz="4600"/>
            </a:lvl1pPr>
            <a:lvl2pPr marL="1474863" indent="0">
              <a:buNone/>
              <a:defRPr sz="3900"/>
            </a:lvl2pPr>
            <a:lvl3pPr marL="2949727" indent="0">
              <a:buNone/>
              <a:defRPr sz="3000"/>
            </a:lvl3pPr>
            <a:lvl4pPr marL="4424588" indent="0">
              <a:buNone/>
              <a:defRPr sz="3000"/>
            </a:lvl4pPr>
            <a:lvl5pPr marL="5899449" indent="0">
              <a:buNone/>
              <a:defRPr sz="3000"/>
            </a:lvl5pPr>
            <a:lvl6pPr marL="7374310" indent="0">
              <a:buNone/>
              <a:defRPr sz="3000"/>
            </a:lvl6pPr>
            <a:lvl7pPr marL="8849173" indent="0">
              <a:buNone/>
              <a:defRPr sz="3000"/>
            </a:lvl7pPr>
            <a:lvl8pPr marL="10324036" indent="0">
              <a:buNone/>
              <a:defRPr sz="3000"/>
            </a:lvl8pPr>
            <a:lvl9pPr marL="11798900" indent="0">
              <a:buNone/>
              <a:defRPr sz="30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18711-4ACC-4A4F-8C0D-6B9D70B7CEB0}" type="datetimeFigureOut">
              <a:rPr lang="en-US"/>
              <a:pPr>
                <a:defRPr/>
              </a:pPr>
              <a:t>3/12/2018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A35E3-1D49-44E1-A585-D46F55A73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F084C-3333-4410-81AA-8990CF0DEAE5}" type="datetimeFigureOut">
              <a:rPr lang="en-US"/>
              <a:pPr>
                <a:defRPr/>
              </a:pPr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62894-CC0F-4300-B81A-5C1E057C1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709834" y="1694195"/>
            <a:ext cx="6735358" cy="3613113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6336" y="1694195"/>
            <a:ext cx="19857051" cy="36131139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37B96-A817-4140-A984-9DB9CD8719B4}" type="datetimeFigureOut">
              <a:rPr lang="en-US"/>
              <a:pPr>
                <a:defRPr/>
              </a:pPr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8E379-0C01-4EDB-BD89-E80348F85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8388" y="1211263"/>
            <a:ext cx="1925002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4973" tIns="147487" rIns="294973" bIns="1474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68388" y="7058025"/>
            <a:ext cx="19250025" cy="1995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4973" tIns="147487" rIns="294973" bIns="1474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388" y="28035250"/>
            <a:ext cx="4992687" cy="1608138"/>
          </a:xfrm>
          <a:prstGeom prst="rect">
            <a:avLst/>
          </a:prstGeom>
        </p:spPr>
        <p:txBody>
          <a:bodyPr vert="horz" wrap="square" lIns="294973" tIns="147487" rIns="294973" bIns="147487" numCol="1" anchor="ctr" anchorCtr="0" compatLnSpc="1">
            <a:prstTxWarp prst="textNoShape">
              <a:avLst/>
            </a:prstTxWarp>
          </a:bodyPr>
          <a:lstStyle>
            <a:lvl1pPr defTabSz="1470738">
              <a:defRPr sz="39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18E4ED88-16D0-430B-9E85-0270A9E88C5E}" type="datetimeFigureOut">
              <a:rPr lang="en-US"/>
              <a:pPr>
                <a:defRPr/>
              </a:pPr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05675" y="28035250"/>
            <a:ext cx="6775450" cy="1608138"/>
          </a:xfrm>
          <a:prstGeom prst="rect">
            <a:avLst/>
          </a:prstGeom>
        </p:spPr>
        <p:txBody>
          <a:bodyPr vert="horz" wrap="square" lIns="294973" tIns="147487" rIns="294973" bIns="147487" numCol="1" anchor="ctr" anchorCtr="0" compatLnSpc="1">
            <a:prstTxWarp prst="textNoShape">
              <a:avLst/>
            </a:prstTxWarp>
          </a:bodyPr>
          <a:lstStyle>
            <a:lvl1pPr algn="ctr" defTabSz="1470738">
              <a:defRPr sz="39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325725" y="28035250"/>
            <a:ext cx="4992688" cy="1608138"/>
          </a:xfrm>
          <a:prstGeom prst="rect">
            <a:avLst/>
          </a:prstGeom>
        </p:spPr>
        <p:txBody>
          <a:bodyPr vert="horz" wrap="square" lIns="294973" tIns="147487" rIns="294973" bIns="147487" numCol="1" anchor="ctr" anchorCtr="0" compatLnSpc="1">
            <a:prstTxWarp prst="textNoShape">
              <a:avLst/>
            </a:prstTxWarp>
          </a:bodyPr>
          <a:lstStyle>
            <a:lvl1pPr algn="r" defTabSz="1470738">
              <a:defRPr sz="39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1356686-7044-49ED-AA37-01DED87CAF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0025" rtl="0" eaLnBrk="0" fontAlgn="base" hangingPunct="0">
        <a:spcBef>
          <a:spcPct val="0"/>
        </a:spcBef>
        <a:spcAft>
          <a:spcPct val="0"/>
        </a:spcAft>
        <a:defRPr sz="14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470025" rtl="0" eaLnBrk="0" fontAlgn="base" hangingPunct="0">
        <a:spcBef>
          <a:spcPct val="0"/>
        </a:spcBef>
        <a:spcAft>
          <a:spcPct val="0"/>
        </a:spcAft>
        <a:defRPr sz="14100">
          <a:solidFill>
            <a:schemeClr val="tx1"/>
          </a:solidFill>
          <a:latin typeface="Calibri" pitchFamily="34" charset="0"/>
        </a:defRPr>
      </a:lvl2pPr>
      <a:lvl3pPr algn="ctr" defTabSz="1470025" rtl="0" eaLnBrk="0" fontAlgn="base" hangingPunct="0">
        <a:spcBef>
          <a:spcPct val="0"/>
        </a:spcBef>
        <a:spcAft>
          <a:spcPct val="0"/>
        </a:spcAft>
        <a:defRPr sz="14100">
          <a:solidFill>
            <a:schemeClr val="tx1"/>
          </a:solidFill>
          <a:latin typeface="Calibri" pitchFamily="34" charset="0"/>
        </a:defRPr>
      </a:lvl3pPr>
      <a:lvl4pPr algn="ctr" defTabSz="1470025" rtl="0" eaLnBrk="0" fontAlgn="base" hangingPunct="0">
        <a:spcBef>
          <a:spcPct val="0"/>
        </a:spcBef>
        <a:spcAft>
          <a:spcPct val="0"/>
        </a:spcAft>
        <a:defRPr sz="14100">
          <a:solidFill>
            <a:schemeClr val="tx1"/>
          </a:solidFill>
          <a:latin typeface="Calibri" pitchFamily="34" charset="0"/>
        </a:defRPr>
      </a:lvl4pPr>
      <a:lvl5pPr algn="ctr" defTabSz="1470025" rtl="0" eaLnBrk="0" fontAlgn="base" hangingPunct="0">
        <a:spcBef>
          <a:spcPct val="0"/>
        </a:spcBef>
        <a:spcAft>
          <a:spcPct val="0"/>
        </a:spcAft>
        <a:defRPr sz="14100">
          <a:solidFill>
            <a:schemeClr val="tx1"/>
          </a:solidFill>
          <a:latin typeface="Calibri" pitchFamily="34" charset="0"/>
        </a:defRPr>
      </a:lvl5pPr>
      <a:lvl6pPr marL="1408009" algn="ctr" defTabSz="1471568" rtl="0" fontAlgn="base">
        <a:spcBef>
          <a:spcPct val="0"/>
        </a:spcBef>
        <a:spcAft>
          <a:spcPct val="0"/>
        </a:spcAft>
        <a:defRPr sz="14100">
          <a:solidFill>
            <a:schemeClr val="tx1"/>
          </a:solidFill>
          <a:latin typeface="Calibri" pitchFamily="34" charset="0"/>
        </a:defRPr>
      </a:lvl6pPr>
      <a:lvl7pPr marL="2816021" algn="ctr" defTabSz="1471568" rtl="0" fontAlgn="base">
        <a:spcBef>
          <a:spcPct val="0"/>
        </a:spcBef>
        <a:spcAft>
          <a:spcPct val="0"/>
        </a:spcAft>
        <a:defRPr sz="14100">
          <a:solidFill>
            <a:schemeClr val="tx1"/>
          </a:solidFill>
          <a:latin typeface="Calibri" pitchFamily="34" charset="0"/>
        </a:defRPr>
      </a:lvl7pPr>
      <a:lvl8pPr marL="4224030" algn="ctr" defTabSz="1471568" rtl="0" fontAlgn="base">
        <a:spcBef>
          <a:spcPct val="0"/>
        </a:spcBef>
        <a:spcAft>
          <a:spcPct val="0"/>
        </a:spcAft>
        <a:defRPr sz="14100">
          <a:solidFill>
            <a:schemeClr val="tx1"/>
          </a:solidFill>
          <a:latin typeface="Calibri" pitchFamily="34" charset="0"/>
        </a:defRPr>
      </a:lvl8pPr>
      <a:lvl9pPr marL="5632039" algn="ctr" defTabSz="1471568" rtl="0" fontAlgn="base">
        <a:spcBef>
          <a:spcPct val="0"/>
        </a:spcBef>
        <a:spcAft>
          <a:spcPct val="0"/>
        </a:spcAft>
        <a:defRPr sz="14100">
          <a:solidFill>
            <a:schemeClr val="tx1"/>
          </a:solidFill>
          <a:latin typeface="Calibri" pitchFamily="34" charset="0"/>
        </a:defRPr>
      </a:lvl9pPr>
    </p:titleStyle>
    <p:bodyStyle>
      <a:lvl1pPr marL="1103313" indent="-1103313" algn="l" defTabSz="14700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1pPr>
      <a:lvl2pPr marL="2392363" indent="-917575" algn="l" defTabSz="14700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3000" indent="-730250" algn="l" defTabSz="14700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3pPr>
      <a:lvl4pPr marL="5154613" indent="-730250" algn="l" defTabSz="14700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32575" indent="-730250" algn="l" defTabSz="14700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1743" indent="-737431" algn="l" defTabSz="1474863" rtl="0" eaLnBrk="1" latinLnBrk="0" hangingPunct="1">
        <a:spcBef>
          <a:spcPct val="20000"/>
        </a:spcBef>
        <a:buFont typeface="Arial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86606" indent="-737431" algn="l" defTabSz="1474863" rtl="0" eaLnBrk="1" latinLnBrk="0" hangingPunct="1">
        <a:spcBef>
          <a:spcPct val="20000"/>
        </a:spcBef>
        <a:buFont typeface="Arial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61467" indent="-737431" algn="l" defTabSz="1474863" rtl="0" eaLnBrk="1" latinLnBrk="0" hangingPunct="1">
        <a:spcBef>
          <a:spcPct val="20000"/>
        </a:spcBef>
        <a:buFont typeface="Arial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36330" indent="-737431" algn="l" defTabSz="1474863" rtl="0" eaLnBrk="1" latinLnBrk="0" hangingPunct="1">
        <a:spcBef>
          <a:spcPct val="20000"/>
        </a:spcBef>
        <a:buFont typeface="Arial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486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4863" algn="l" defTabSz="147486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49727" algn="l" defTabSz="147486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4588" algn="l" defTabSz="147486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899449" algn="l" defTabSz="147486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74310" algn="l" defTabSz="147486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49173" algn="l" defTabSz="147486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24036" algn="l" defTabSz="147486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798900" algn="l" defTabSz="147486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12" Type="http://schemas.openxmlformats.org/officeDocument/2006/relationships/hyperlink" Target="http://www.afbini.gov.uk/index/services/services-diagnostic-and-analytical/cattlehealthscheme.ht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png"/><Relationship Id="rId5" Type="http://schemas.openxmlformats.org/officeDocument/2006/relationships/image" Target="../media/image3.jpeg"/><Relationship Id="rId10" Type="http://schemas.openxmlformats.org/officeDocument/2006/relationships/image" Target="../media/image7.png"/><Relationship Id="rId4" Type="http://schemas.openxmlformats.org/officeDocument/2006/relationships/hyperlink" Target="http://www.google.co.uk/url?sa=i&amp;rct=j&amp;q=&amp;esrc=s&amp;source=images&amp;cd=&amp;cad=rja&amp;uact=8&amp;ved=0ahUKEwidlonU587KAhUCPxQKHRi8AFwQjRwIBw&amp;url=http://www.corbisimages.com/stock-photo/rights-managed/42-26608377/sheep-liver-fluke-fasciola-hepatica-lm&amp;bvm=bv.113034660,d.dmo&amp;psig=AFQjCNGjOP6aavzmyAxw1H8a7KhIJUn7Rg&amp;ust=1454149585462871" TargetMode="External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ounded Rectangle 54"/>
          <p:cNvSpPr/>
          <p:nvPr/>
        </p:nvSpPr>
        <p:spPr>
          <a:xfrm>
            <a:off x="10809514" y="11846469"/>
            <a:ext cx="10450597" cy="5115618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ounded Rectangle 50"/>
          <p:cNvSpPr/>
          <p:nvPr/>
        </p:nvSpPr>
        <p:spPr>
          <a:xfrm>
            <a:off x="32254" y="11838311"/>
            <a:ext cx="10538750" cy="15569626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2" name="TextBox 32"/>
          <p:cNvSpPr txBox="1">
            <a:spLocks noChangeArrowheads="1"/>
          </p:cNvSpPr>
          <p:nvPr/>
        </p:nvSpPr>
        <p:spPr bwMode="auto">
          <a:xfrm>
            <a:off x="4716380" y="264770"/>
            <a:ext cx="17146412" cy="162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733" tIns="105366" rIns="210733" bIns="105366">
            <a:spAutoFit/>
          </a:bodyPr>
          <a:lstStyle/>
          <a:p>
            <a:pPr lvl="0" defTabSz="914400"/>
            <a:r>
              <a:rPr lang="en-GB" sz="4600" b="1" dirty="0" smtClean="0">
                <a:latin typeface="Arial" pitchFamily="34" charset="0"/>
                <a:cs typeface="Arial" pitchFamily="34" charset="0"/>
              </a:rPr>
              <a:t>Co-infection: Is there a nexus between liver fluke (</a:t>
            </a:r>
            <a:r>
              <a:rPr lang="en-GB" sz="4600" b="1" i="1" dirty="0" err="1" smtClean="0">
                <a:latin typeface="Arial" pitchFamily="34" charset="0"/>
                <a:cs typeface="Arial" pitchFamily="34" charset="0"/>
              </a:rPr>
              <a:t>Fasciola</a:t>
            </a:r>
            <a:r>
              <a:rPr lang="en-GB" sz="4600" b="1" i="1" dirty="0" smtClean="0">
                <a:latin typeface="Arial" pitchFamily="34" charset="0"/>
                <a:cs typeface="Arial" pitchFamily="34" charset="0"/>
              </a:rPr>
              <a:t> hepatica</a:t>
            </a:r>
            <a:r>
              <a:rPr lang="en-GB" sz="4600" b="1" dirty="0" smtClean="0">
                <a:latin typeface="Arial" pitchFamily="34" charset="0"/>
                <a:cs typeface="Arial" pitchFamily="34" charset="0"/>
              </a:rPr>
              <a:t>) and bovine tuberculosis (</a:t>
            </a:r>
            <a:r>
              <a:rPr lang="en-GB" sz="4600" b="1" i="1" dirty="0" smtClean="0">
                <a:latin typeface="Arial" pitchFamily="34" charset="0"/>
                <a:cs typeface="Arial" pitchFamily="34" charset="0"/>
              </a:rPr>
              <a:t>Mycobacterium </a:t>
            </a:r>
            <a:r>
              <a:rPr lang="en-GB" sz="4600" b="1" i="1" dirty="0" err="1" smtClean="0">
                <a:latin typeface="Arial" pitchFamily="34" charset="0"/>
                <a:cs typeface="Arial" pitchFamily="34" charset="0"/>
              </a:rPr>
              <a:t>bovis</a:t>
            </a:r>
            <a:r>
              <a:rPr lang="en-GB" sz="4600" b="1" dirty="0" smtClean="0">
                <a:latin typeface="Arial" pitchFamily="34" charset="0"/>
                <a:cs typeface="Arial" pitchFamily="34" charset="0"/>
              </a:rPr>
              <a:t>)?</a:t>
            </a:r>
          </a:p>
        </p:txBody>
      </p:sp>
      <p:sp>
        <p:nvSpPr>
          <p:cNvPr id="2053" name="TextBox 33"/>
          <p:cNvSpPr txBox="1">
            <a:spLocks noChangeArrowheads="1"/>
          </p:cNvSpPr>
          <p:nvPr/>
        </p:nvSpPr>
        <p:spPr bwMode="auto">
          <a:xfrm>
            <a:off x="5560539" y="1938522"/>
            <a:ext cx="15826261" cy="2197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733" tIns="105366" rIns="210733" bIns="105366">
            <a:spAutoFit/>
          </a:bodyPr>
          <a:lstStyle/>
          <a:p>
            <a:pPr lvl="0" defTabSz="914400" eaLnBrk="0" hangingPunct="0">
              <a:spcAft>
                <a:spcPts val="1200"/>
              </a:spcAft>
            </a:pPr>
            <a:r>
              <a:rPr lang="en-GB" sz="3000" u="sng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Andrew W. Byrne</a:t>
            </a:r>
            <a:r>
              <a:rPr lang="en-GB" sz="30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Jordon Graham, Maria Guelbenzu, Angela Lahuerta-Marin, </a:t>
            </a:r>
            <a:r>
              <a:rPr lang="en-GB" sz="3000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Stewart McBride,</a:t>
            </a:r>
            <a:r>
              <a:rPr lang="en-GB" sz="30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James McConville, Jim McNair, </a:t>
            </a:r>
            <a:r>
              <a:rPr lang="en-GB" sz="3000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Georgina </a:t>
            </a:r>
            <a:r>
              <a:rPr lang="en-GB" sz="30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Milne, Robin Skuce, Stanley McDowell</a:t>
            </a:r>
          </a:p>
          <a:p>
            <a:pPr lvl="0" defTabSz="914400" eaLnBrk="0" hangingPunct="0"/>
            <a:r>
              <a:rPr lang="en-GB" sz="18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Calibri" pitchFamily="34" charset="0"/>
              </a:rPr>
              <a:t>Veterinary Sciences Division, </a:t>
            </a:r>
            <a:r>
              <a:rPr lang="en-GB" sz="1800" dirty="0" err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Calibri" pitchFamily="34" charset="0"/>
              </a:rPr>
              <a:t>Agri</a:t>
            </a:r>
            <a:r>
              <a:rPr lang="en-GB" sz="18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Calibri" pitchFamily="34" charset="0"/>
              </a:rPr>
              <a:t>-Food and Biosciences Institute, Stormont, Belfast BT4 3SD, Northern Ireland. ecologicalepidemiology@gmail.com; andrew.byrne@afbini.gov.uk </a:t>
            </a:r>
            <a:endParaRPr lang="en-GB" sz="1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GB" sz="2300" b="1" u="sng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2000" y="3672000"/>
            <a:ext cx="20840189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3500" b="1" dirty="0" smtClean="0"/>
              <a:t>Introduction</a:t>
            </a:r>
            <a:r>
              <a:rPr lang="en-GB" sz="3000" b="1" dirty="0" smtClean="0"/>
              <a:t>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3200" dirty="0"/>
              <a:t>Co-infections generally have potential to impact pathogenesis, epidemiology and </a:t>
            </a:r>
            <a:r>
              <a:rPr lang="en-GB" sz="3200" dirty="0" smtClean="0"/>
              <a:t>diagnosis</a:t>
            </a:r>
          </a:p>
          <a:p>
            <a:r>
              <a:rPr lang="en-GB" sz="3200" dirty="0"/>
              <a:t>Liver fluke (</a:t>
            </a:r>
            <a:r>
              <a:rPr lang="en-GB" sz="3200" i="1" dirty="0"/>
              <a:t>F. hepatica</a:t>
            </a:r>
            <a:r>
              <a:rPr lang="en-GB" sz="3200" dirty="0"/>
              <a:t>) is reported to impact bovine tuberculosis (</a:t>
            </a:r>
            <a:r>
              <a:rPr lang="en-GB" sz="3200" dirty="0" err="1"/>
              <a:t>bTB</a:t>
            </a:r>
            <a:r>
              <a:rPr lang="en-GB" sz="3200" dirty="0"/>
              <a:t>; caused by </a:t>
            </a:r>
            <a:r>
              <a:rPr lang="en-GB" sz="3200" i="1" dirty="0"/>
              <a:t>M. </a:t>
            </a:r>
            <a:r>
              <a:rPr lang="en-GB" sz="3200" i="1" dirty="0" err="1"/>
              <a:t>bovis</a:t>
            </a:r>
            <a:r>
              <a:rPr lang="en-GB" sz="3200" dirty="0"/>
              <a:t>) pathogenesis and diagnosis (</a:t>
            </a:r>
            <a:r>
              <a:rPr lang="en-GB" sz="3200" dirty="0" err="1"/>
              <a:t>Claridge</a:t>
            </a:r>
            <a:r>
              <a:rPr lang="en-GB" sz="3200" dirty="0"/>
              <a:t> et al </a:t>
            </a:r>
            <a:r>
              <a:rPr lang="en-GB" sz="3200" dirty="0" smtClean="0"/>
              <a:t>2012)</a:t>
            </a:r>
          </a:p>
          <a:p>
            <a:r>
              <a:rPr lang="en-GB" sz="3000" dirty="0" smtClean="0"/>
              <a:t>Some </a:t>
            </a:r>
            <a:r>
              <a:rPr lang="en-GB" sz="3000" dirty="0" smtClean="0"/>
              <a:t>co-infection results have been equivocal or of low effect size (Howell 2017).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2254" y="6609991"/>
            <a:ext cx="14811537" cy="5089736"/>
            <a:chOff x="514350" y="13944600"/>
            <a:chExt cx="17049750" cy="6267450"/>
          </a:xfrm>
        </p:grpSpPr>
        <p:sp>
          <p:nvSpPr>
            <p:cNvPr id="6" name="Rounded Rectangle 5"/>
            <p:cNvSpPr/>
            <p:nvPr/>
          </p:nvSpPr>
          <p:spPr>
            <a:xfrm>
              <a:off x="514350" y="13944600"/>
              <a:ext cx="17049750" cy="6267450"/>
            </a:xfrm>
            <a:prstGeom prst="round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0" name="Picture 2" descr="http://images4.wikia.nocookie.net/__cb20110412003059/creepypasta/images/f/fc/700cow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946" y="15923188"/>
              <a:ext cx="2412178" cy="2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8" descr="http://www.corbisimages.com/images/Corbis-42-26608377.jpg?size=67&amp;uid=748057d7-8f22-4ad9-9c18-65000fbb9266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t="20234" b="13546"/>
            <a:stretch>
              <a:fillRect/>
            </a:stretch>
          </p:blipFill>
          <p:spPr bwMode="auto">
            <a:xfrm>
              <a:off x="1438477" y="15501485"/>
              <a:ext cx="1362476" cy="643889"/>
            </a:xfrm>
            <a:prstGeom prst="rect">
              <a:avLst/>
            </a:prstGeom>
            <a:noFill/>
          </p:spPr>
        </p:pic>
        <p:pic>
          <p:nvPicPr>
            <p:cNvPr id="34" name="Picture 2" descr="Image result for MYCOBACTERIUM BOVIS"/>
            <p:cNvPicPr>
              <a:picLocks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408" y="17669179"/>
              <a:ext cx="2106689" cy="138622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5" name="Oval 34"/>
            <p:cNvSpPr/>
            <p:nvPr/>
          </p:nvSpPr>
          <p:spPr>
            <a:xfrm>
              <a:off x="8245194" y="16235804"/>
              <a:ext cx="2391799" cy="2236613"/>
            </a:xfrm>
            <a:prstGeom prst="ellipse">
              <a:avLst/>
            </a:prstGeom>
            <a:blipFill rotWithShape="0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" name="Plus 2"/>
            <p:cNvSpPr/>
            <p:nvPr/>
          </p:nvSpPr>
          <p:spPr>
            <a:xfrm>
              <a:off x="1791725" y="16049769"/>
              <a:ext cx="1640904" cy="1662966"/>
            </a:xfrm>
            <a:prstGeom prst="mathPlus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Equal 3"/>
            <p:cNvSpPr/>
            <p:nvPr/>
          </p:nvSpPr>
          <p:spPr>
            <a:xfrm>
              <a:off x="6993095" y="16405845"/>
              <a:ext cx="1082804" cy="1586127"/>
            </a:xfrm>
            <a:prstGeom prst="mathEqual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03469" y="16440206"/>
              <a:ext cx="1371048" cy="182780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2783489" y="16592550"/>
              <a:ext cx="4780611" cy="2311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i="1" dirty="0" smtClean="0">
                  <a:solidFill>
                    <a:schemeClr val="accent1"/>
                  </a:solidFill>
                </a:rPr>
                <a:t>Herd </a:t>
              </a:r>
              <a:r>
                <a:rPr lang="en-GB" i="1" dirty="0" err="1" smtClean="0">
                  <a:solidFill>
                    <a:schemeClr val="accent1"/>
                  </a:solidFill>
                </a:rPr>
                <a:t>bTB</a:t>
              </a:r>
              <a:r>
                <a:rPr lang="en-GB" i="1" dirty="0" smtClean="0">
                  <a:solidFill>
                    <a:schemeClr val="accent1"/>
                  </a:solidFill>
                </a:rPr>
                <a:t> risk</a:t>
              </a:r>
              <a:endParaRPr lang="en-GB" i="1" dirty="0">
                <a:solidFill>
                  <a:schemeClr val="accent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1710" y="15013557"/>
              <a:ext cx="1788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i="1" dirty="0" smtClean="0"/>
                <a:t>F. hepatica</a:t>
              </a:r>
              <a:endParaRPr lang="en-GB" sz="2000" i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251710" y="19192469"/>
              <a:ext cx="1788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i="1" dirty="0" smtClean="0"/>
                <a:t>M. </a:t>
              </a:r>
              <a:r>
                <a:rPr lang="en-GB" sz="2000" i="1" dirty="0" err="1" smtClean="0"/>
                <a:t>bovis</a:t>
              </a:r>
              <a:endParaRPr lang="en-GB" sz="2000" i="1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633283" y="15339395"/>
              <a:ext cx="17886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i="1" dirty="0" smtClean="0"/>
                <a:t>Tuberculin skin tests</a:t>
              </a:r>
              <a:endParaRPr lang="en-GB" sz="2000" i="1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352747" y="18785036"/>
              <a:ext cx="21766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i="1" dirty="0" smtClean="0">
                  <a:solidFill>
                    <a:srgbClr val="0070C0"/>
                  </a:solidFill>
                </a:rPr>
                <a:t>Animal Level risk</a:t>
              </a:r>
              <a:endParaRPr lang="en-GB" sz="2000" i="1" dirty="0">
                <a:solidFill>
                  <a:srgbClr val="0070C0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4085448" y="18785036"/>
              <a:ext cx="21766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i="1" dirty="0" smtClean="0">
                  <a:solidFill>
                    <a:srgbClr val="0070C0"/>
                  </a:solidFill>
                </a:rPr>
                <a:t>Herd Level risk</a:t>
              </a:r>
              <a:endParaRPr lang="en-GB" sz="2000" i="1" dirty="0">
                <a:solidFill>
                  <a:srgbClr val="0070C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076450" y="14096993"/>
              <a:ext cx="13792200" cy="776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500" b="1" dirty="0" smtClean="0"/>
                <a:t>Co-infection impact on </a:t>
              </a:r>
              <a:r>
                <a:rPr lang="en-GB" sz="3500" b="1" dirty="0" err="1" smtClean="0"/>
                <a:t>bTB</a:t>
              </a:r>
              <a:r>
                <a:rPr lang="en-GB" sz="3500" b="1" dirty="0" smtClean="0"/>
                <a:t> skin-test and herd-risk</a:t>
              </a:r>
              <a:endParaRPr lang="en-GB" sz="3500" b="1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92712" y="12075531"/>
            <a:ext cx="10094691" cy="14126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smtClean="0">
                <a:solidFill>
                  <a:srgbClr val="0070C0"/>
                </a:solidFill>
              </a:rPr>
              <a:t>     </a:t>
            </a:r>
            <a:r>
              <a:rPr lang="en-GB" sz="3500" b="1" dirty="0" smtClean="0">
                <a:solidFill>
                  <a:srgbClr val="0070C0"/>
                </a:solidFill>
              </a:rPr>
              <a:t>Study </a:t>
            </a:r>
            <a:r>
              <a:rPr lang="en-GB" sz="3500" b="1" dirty="0">
                <a:solidFill>
                  <a:srgbClr val="0070C0"/>
                </a:solidFill>
              </a:rPr>
              <a:t>1</a:t>
            </a:r>
            <a:r>
              <a:rPr lang="en-GB" sz="3500" b="1" dirty="0" smtClean="0">
                <a:solidFill>
                  <a:srgbClr val="0070C0"/>
                </a:solidFill>
              </a:rPr>
              <a:t>: </a:t>
            </a:r>
            <a:r>
              <a:rPr lang="en-GB" sz="2750" b="1" dirty="0" smtClean="0">
                <a:solidFill>
                  <a:srgbClr val="0070C0"/>
                </a:solidFill>
              </a:rPr>
              <a:t>H</a:t>
            </a:r>
            <a:r>
              <a:rPr lang="en-GB" sz="2750" b="1" baseline="30000" dirty="0" smtClean="0">
                <a:solidFill>
                  <a:srgbClr val="0070C0"/>
                </a:solidFill>
              </a:rPr>
              <a:t>0</a:t>
            </a:r>
            <a:r>
              <a:rPr lang="en-GB" sz="2750" b="1" dirty="0" smtClean="0">
                <a:solidFill>
                  <a:srgbClr val="0070C0"/>
                </a:solidFill>
              </a:rPr>
              <a:t> no association between </a:t>
            </a:r>
            <a:r>
              <a:rPr lang="en-GB" sz="2750" b="1" dirty="0" err="1" smtClean="0">
                <a:solidFill>
                  <a:srgbClr val="0070C0"/>
                </a:solidFill>
              </a:rPr>
              <a:t>fluke+TB</a:t>
            </a:r>
            <a:r>
              <a:rPr lang="en-GB" sz="2750" b="1" dirty="0" smtClean="0">
                <a:solidFill>
                  <a:srgbClr val="0070C0"/>
                </a:solidFill>
              </a:rPr>
              <a:t> metrics</a:t>
            </a:r>
            <a:endParaRPr lang="en-GB" sz="2750" b="1" dirty="0">
              <a:solidFill>
                <a:srgbClr val="0070C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/>
              <a:t>Design </a:t>
            </a:r>
            <a:r>
              <a:rPr lang="en-GB" sz="3000" dirty="0" smtClean="0"/>
              <a:t>= animal-level, retrospective, case-control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 smtClean="0"/>
              <a:t>Data = </a:t>
            </a:r>
            <a:r>
              <a:rPr lang="en-GB" sz="3000" b="1" dirty="0">
                <a:solidFill>
                  <a:srgbClr val="0070C0"/>
                </a:solidFill>
              </a:rPr>
              <a:t>138,566 animal records </a:t>
            </a:r>
            <a:r>
              <a:rPr lang="en-GB" sz="3000" dirty="0"/>
              <a:t>from </a:t>
            </a:r>
            <a:r>
              <a:rPr lang="en-GB" sz="3000" dirty="0" smtClean="0"/>
              <a:t>1 </a:t>
            </a:r>
            <a:r>
              <a:rPr lang="en-GB" sz="3000" dirty="0"/>
              <a:t>abattoir </a:t>
            </a:r>
            <a:r>
              <a:rPr lang="en-GB" sz="3000" dirty="0" smtClean="0"/>
              <a:t>in </a:t>
            </a:r>
            <a:r>
              <a:rPr lang="en-GB" sz="3000" dirty="0"/>
              <a:t>Northern Ireland (2011-2013</a:t>
            </a:r>
            <a:r>
              <a:rPr lang="en-GB" sz="3000" dirty="0" smtClean="0"/>
              <a:t>); liver fluke (LF) status = presence of LF or LF organ damage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 smtClean="0"/>
              <a:t>Model: </a:t>
            </a:r>
            <a:r>
              <a:rPr lang="en-GB" sz="3000" b="1" dirty="0" smtClean="0">
                <a:solidFill>
                  <a:srgbClr val="0070C0"/>
                </a:solidFill>
              </a:rPr>
              <a:t>Multivariable binary </a:t>
            </a:r>
            <a:r>
              <a:rPr lang="en-GB" sz="3000" b="1" dirty="0" err="1" smtClean="0">
                <a:solidFill>
                  <a:srgbClr val="0070C0"/>
                </a:solidFill>
              </a:rPr>
              <a:t>logit</a:t>
            </a:r>
            <a:r>
              <a:rPr lang="en-GB" sz="3000" b="1" dirty="0" smtClean="0">
                <a:solidFill>
                  <a:srgbClr val="0070C0"/>
                </a:solidFill>
              </a:rPr>
              <a:t> </a:t>
            </a:r>
            <a:r>
              <a:rPr lang="en-GB" sz="3000" b="1" dirty="0">
                <a:solidFill>
                  <a:srgbClr val="0070C0"/>
                </a:solidFill>
              </a:rPr>
              <a:t>random effect </a:t>
            </a:r>
            <a:r>
              <a:rPr lang="en-GB" sz="3000" dirty="0" smtClean="0"/>
              <a:t>(RE = herd clustering)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 smtClean="0"/>
              <a:t>Controlled for: age, sex, region, weather/climate, enterprise type (dairy v. beef), herd size, year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 smtClean="0"/>
              <a:t>Binary outcomes (+/-): </a:t>
            </a:r>
          </a:p>
          <a:p>
            <a:pPr marL="1927225" lvl="1" indent="-457200">
              <a:buFont typeface="Wingdings" panose="05000000000000000000" pitchFamily="2" charset="2"/>
              <a:buChar char="§"/>
            </a:pPr>
            <a:r>
              <a:rPr lang="en-GB" sz="3000" b="1" dirty="0" smtClean="0"/>
              <a:t>Skin-test reactor</a:t>
            </a:r>
            <a:r>
              <a:rPr lang="en-GB" sz="3000" dirty="0" smtClean="0"/>
              <a:t> (standard and severe interpretation)</a:t>
            </a:r>
          </a:p>
          <a:p>
            <a:pPr marL="1927225" lvl="1" indent="-457200">
              <a:buFont typeface="Wingdings" panose="05000000000000000000" pitchFamily="2" charset="2"/>
              <a:buChar char="§"/>
            </a:pPr>
            <a:r>
              <a:rPr lang="en-GB" sz="3000" dirty="0" smtClean="0"/>
              <a:t>Post-mortem (PM) </a:t>
            </a:r>
            <a:r>
              <a:rPr lang="en-GB" sz="3000" b="1" dirty="0" smtClean="0"/>
              <a:t>lesion</a:t>
            </a:r>
            <a:r>
              <a:rPr lang="en-GB" sz="3000" dirty="0" smtClean="0"/>
              <a:t> presence</a:t>
            </a:r>
          </a:p>
          <a:p>
            <a:pPr marL="1927225" lvl="1" indent="-457200">
              <a:buFont typeface="Wingdings" panose="05000000000000000000" pitchFamily="2" charset="2"/>
              <a:buChar char="§"/>
            </a:pPr>
            <a:r>
              <a:rPr lang="en-GB" sz="3000" dirty="0" smtClean="0"/>
              <a:t>PM </a:t>
            </a:r>
            <a:r>
              <a:rPr lang="en-GB" sz="3000" b="1" dirty="0"/>
              <a:t>c</a:t>
            </a:r>
            <a:r>
              <a:rPr lang="en-GB" sz="3000" b="1" dirty="0" smtClean="0"/>
              <a:t>onfirmed</a:t>
            </a:r>
            <a:r>
              <a:rPr lang="en-GB" sz="3000" dirty="0" smtClean="0"/>
              <a:t> infection (</a:t>
            </a:r>
            <a:r>
              <a:rPr lang="en-GB" sz="3000" dirty="0" err="1" smtClean="0"/>
              <a:t>histolopathology</a:t>
            </a:r>
            <a:r>
              <a:rPr lang="en-GB" sz="3000" dirty="0" smtClean="0"/>
              <a:t>/culture)</a:t>
            </a:r>
          </a:p>
          <a:p>
            <a:pPr marL="1927225" lvl="1" indent="-457200">
              <a:buFont typeface="Wingdings" panose="05000000000000000000" pitchFamily="2" charset="2"/>
              <a:buChar char="§"/>
            </a:pPr>
            <a:r>
              <a:rPr lang="en-GB" sz="3200" dirty="0"/>
              <a:t>lesion at routine slaughter (</a:t>
            </a:r>
            <a:r>
              <a:rPr lang="en-GB" sz="3200" b="1" dirty="0"/>
              <a:t>LRS</a:t>
            </a:r>
            <a:r>
              <a:rPr lang="en-GB" sz="3200" dirty="0"/>
              <a:t>; SCITT negative, </a:t>
            </a:r>
            <a:r>
              <a:rPr lang="en-GB" sz="3200" dirty="0" smtClean="0"/>
              <a:t>lesion positive or confirmed (</a:t>
            </a:r>
            <a:r>
              <a:rPr lang="en-GB" sz="3200" b="1" dirty="0" err="1" smtClean="0"/>
              <a:t>cLRS</a:t>
            </a:r>
            <a:r>
              <a:rPr lang="en-GB" sz="3200" dirty="0" smtClean="0"/>
              <a:t>))</a:t>
            </a:r>
            <a:endParaRPr lang="en-GB" sz="3000" dirty="0" smtClean="0"/>
          </a:p>
          <a:p>
            <a:pPr marL="2327275" lvl="1" indent="-857250">
              <a:buFont typeface="Arial" panose="020B0604020202020204" pitchFamily="34" charset="0"/>
              <a:buChar char="•"/>
            </a:pPr>
            <a:endParaRPr lang="en-GB" sz="3000" dirty="0" smtClean="0"/>
          </a:p>
          <a:p>
            <a:pPr marL="2327275" lvl="1" indent="-857250">
              <a:buFont typeface="Arial" panose="020B0604020202020204" pitchFamily="34" charset="0"/>
              <a:buChar char="•"/>
            </a:pPr>
            <a:endParaRPr lang="en-GB" sz="3000" dirty="0" smtClean="0"/>
          </a:p>
          <a:p>
            <a:pPr marL="2327275" lvl="1" indent="-857250">
              <a:buFont typeface="Arial" panose="020B0604020202020204" pitchFamily="34" charset="0"/>
              <a:buChar char="•"/>
            </a:pPr>
            <a:endParaRPr lang="en-GB" sz="3000" dirty="0" smtClean="0"/>
          </a:p>
          <a:p>
            <a:pPr marL="2327275" lvl="1" indent="-857250">
              <a:buFont typeface="Arial" panose="020B0604020202020204" pitchFamily="34" charset="0"/>
              <a:buChar char="•"/>
            </a:pPr>
            <a:endParaRPr lang="en-GB" sz="3000" dirty="0" smtClean="0"/>
          </a:p>
          <a:p>
            <a:pPr lvl="1" indent="0"/>
            <a:endParaRPr lang="en-GB" sz="3000" dirty="0" smtClean="0"/>
          </a:p>
          <a:p>
            <a:pPr marL="2327275" lvl="1" indent="-857250">
              <a:buFont typeface="Arial" panose="020B0604020202020204" pitchFamily="34" charset="0"/>
              <a:buChar char="•"/>
            </a:pPr>
            <a:endParaRPr lang="en-GB" sz="3000" dirty="0" smtClean="0"/>
          </a:p>
          <a:p>
            <a:pPr marL="2327275" lvl="1" indent="-857250">
              <a:buFont typeface="Arial" panose="020B0604020202020204" pitchFamily="34" charset="0"/>
              <a:buChar char="•"/>
            </a:pPr>
            <a:endParaRPr lang="en-GB" sz="3000" dirty="0" smtClean="0"/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711861"/>
              </p:ext>
            </p:extLst>
          </p:nvPr>
        </p:nvGraphicFramePr>
        <p:xfrm>
          <a:off x="338244" y="20837988"/>
          <a:ext cx="9926769" cy="56692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733552"/>
                <a:gridCol w="3164128"/>
                <a:gridCol w="2056184"/>
                <a:gridCol w="1972905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3000" dirty="0" smtClean="0"/>
                        <a:t>Outcome</a:t>
                      </a:r>
                      <a:endParaRPr lang="en-GB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/>
                        <a:t>1</a:t>
                      </a:r>
                      <a:r>
                        <a:rPr lang="en-GB" sz="3000" baseline="30000" dirty="0" smtClean="0"/>
                        <a:t>y</a:t>
                      </a:r>
                      <a:r>
                        <a:rPr lang="en-GB" sz="3000" dirty="0" smtClean="0"/>
                        <a:t> Predictor</a:t>
                      </a:r>
                      <a:endParaRPr lang="en-GB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/>
                        <a:t>P</a:t>
                      </a:r>
                      <a:endParaRPr lang="en-GB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/>
                        <a:t>Reject</a:t>
                      </a:r>
                      <a:r>
                        <a:rPr lang="en-GB" sz="3000" baseline="0" dirty="0" smtClean="0"/>
                        <a:t> null</a:t>
                      </a:r>
                      <a:endParaRPr lang="en-GB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4748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 smtClean="0"/>
                        <a:t>Skin-test reactor (</a:t>
                      </a:r>
                      <a:r>
                        <a:rPr lang="en-GB" sz="3000" dirty="0" err="1" smtClean="0"/>
                        <a:t>std</a:t>
                      </a:r>
                      <a:r>
                        <a:rPr lang="en-GB" sz="3000" dirty="0" smtClean="0"/>
                        <a:t>)</a:t>
                      </a:r>
                      <a:endParaRPr lang="en-GB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/>
                        <a:t>PM</a:t>
                      </a:r>
                      <a:r>
                        <a:rPr lang="en-GB" sz="3000" baseline="0" dirty="0" smtClean="0"/>
                        <a:t> LF status</a:t>
                      </a:r>
                      <a:endParaRPr lang="en-GB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>
                          <a:solidFill>
                            <a:srgbClr val="FF0000"/>
                          </a:solidFill>
                        </a:rPr>
                        <a:t>0.399</a:t>
                      </a:r>
                      <a:endParaRPr lang="en-GB" sz="3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500" dirty="0" smtClean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</a:t>
                      </a:r>
                      <a:endParaRPr lang="en-GB" sz="4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4748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 smtClean="0"/>
                        <a:t>Skin-test reactor (severe)</a:t>
                      </a:r>
                      <a:endParaRPr lang="en-GB" sz="30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/>
                        <a:t>PM</a:t>
                      </a:r>
                      <a:r>
                        <a:rPr lang="en-GB" sz="3000" baseline="0" dirty="0" smtClean="0"/>
                        <a:t> LF status</a:t>
                      </a:r>
                      <a:endParaRPr lang="en-GB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>
                          <a:solidFill>
                            <a:srgbClr val="FF0000"/>
                          </a:solidFill>
                        </a:rPr>
                        <a:t>0.762</a:t>
                      </a:r>
                      <a:endParaRPr lang="en-GB" sz="3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500" dirty="0" smtClean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</a:t>
                      </a:r>
                      <a:endParaRPr lang="en-GB" sz="45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000" dirty="0" smtClean="0"/>
                        <a:t>Lesion</a:t>
                      </a:r>
                      <a:endParaRPr lang="en-GB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/>
                        <a:t>PM</a:t>
                      </a:r>
                      <a:r>
                        <a:rPr lang="en-GB" sz="3000" baseline="0" dirty="0" smtClean="0"/>
                        <a:t> LF status</a:t>
                      </a:r>
                      <a:endParaRPr lang="en-GB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>
                          <a:solidFill>
                            <a:srgbClr val="FF0000"/>
                          </a:solidFill>
                        </a:rPr>
                        <a:t>0.997</a:t>
                      </a:r>
                      <a:endParaRPr lang="en-GB" sz="3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8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500" dirty="0" smtClean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</a:t>
                      </a:r>
                      <a:endParaRPr lang="en-GB" sz="45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000" dirty="0" smtClean="0"/>
                        <a:t>Confirmed</a:t>
                      </a:r>
                      <a:endParaRPr lang="en-GB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/>
                        <a:t>PM</a:t>
                      </a:r>
                      <a:r>
                        <a:rPr lang="en-GB" sz="3000" baseline="0" dirty="0" smtClean="0"/>
                        <a:t> LF status</a:t>
                      </a:r>
                      <a:endParaRPr lang="en-GB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>
                          <a:solidFill>
                            <a:srgbClr val="FF0000"/>
                          </a:solidFill>
                        </a:rPr>
                        <a:t>0.976</a:t>
                      </a:r>
                      <a:endParaRPr lang="en-GB" sz="3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8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500" dirty="0" smtClean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</a:t>
                      </a:r>
                      <a:endParaRPr lang="en-GB" sz="45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000" dirty="0" smtClean="0"/>
                        <a:t>LRS</a:t>
                      </a:r>
                      <a:endParaRPr lang="en-GB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/>
                        <a:t>PM</a:t>
                      </a:r>
                      <a:r>
                        <a:rPr lang="en-GB" sz="3000" baseline="0" dirty="0" smtClean="0"/>
                        <a:t> LF status</a:t>
                      </a:r>
                      <a:endParaRPr lang="en-GB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>
                          <a:solidFill>
                            <a:srgbClr val="00B050"/>
                          </a:solidFill>
                        </a:rPr>
                        <a:t>0.042</a:t>
                      </a:r>
                      <a:endParaRPr lang="en-GB" sz="3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500" dirty="0" smtClean="0">
                          <a:solidFill>
                            <a:srgbClr val="00B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GB" sz="45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000" dirty="0" err="1" smtClean="0"/>
                        <a:t>cLRS</a:t>
                      </a:r>
                      <a:endParaRPr lang="en-GB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/>
                        <a:t>PM</a:t>
                      </a:r>
                      <a:r>
                        <a:rPr lang="en-GB" sz="3000" baseline="0" dirty="0" smtClean="0"/>
                        <a:t> LF status</a:t>
                      </a:r>
                      <a:endParaRPr lang="en-GB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 smtClean="0">
                          <a:solidFill>
                            <a:srgbClr val="00B050"/>
                          </a:solidFill>
                        </a:rPr>
                        <a:t>0.025</a:t>
                      </a:r>
                      <a:endParaRPr lang="en-GB" sz="3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8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500" dirty="0" smtClean="0">
                          <a:solidFill>
                            <a:srgbClr val="00B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GB" sz="4500" dirty="0" smtClean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15155325" y="6864938"/>
            <a:ext cx="6050386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sz="3500" b="1" i="1" dirty="0" smtClean="0">
                <a:solidFill>
                  <a:srgbClr val="0070C0"/>
                </a:solidFill>
              </a:rPr>
              <a:t>Is there an association in cattle </a:t>
            </a:r>
            <a:r>
              <a:rPr lang="en-GB" sz="3500" b="1" i="1" dirty="0">
                <a:solidFill>
                  <a:srgbClr val="0070C0"/>
                </a:solidFill>
              </a:rPr>
              <a:t>herds in Northern </a:t>
            </a:r>
            <a:r>
              <a:rPr lang="en-GB" sz="3500" b="1" i="1" dirty="0" smtClean="0">
                <a:solidFill>
                  <a:srgbClr val="0070C0"/>
                </a:solidFill>
              </a:rPr>
              <a:t>Ireland?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endParaRPr lang="en-GB" sz="3000" i="1" dirty="0" smtClean="0">
              <a:solidFill>
                <a:srgbClr val="0070C0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sz="3000" i="1" dirty="0" smtClean="0">
                <a:solidFill>
                  <a:srgbClr val="0070C0"/>
                </a:solidFill>
              </a:rPr>
              <a:t>We used a </a:t>
            </a:r>
            <a:r>
              <a:rPr lang="en-GB" sz="3000" i="1" dirty="0">
                <a:solidFill>
                  <a:srgbClr val="0070C0"/>
                </a:solidFill>
              </a:rPr>
              <a:t>retrospective animal level design (study </a:t>
            </a:r>
            <a:r>
              <a:rPr lang="en-GB" sz="3000" i="1" dirty="0" smtClean="0">
                <a:solidFill>
                  <a:srgbClr val="0070C0"/>
                </a:solidFill>
              </a:rPr>
              <a:t>1, 2) </a:t>
            </a:r>
            <a:r>
              <a:rPr lang="en-GB" sz="3000" i="1" dirty="0">
                <a:solidFill>
                  <a:srgbClr val="0070C0"/>
                </a:solidFill>
              </a:rPr>
              <a:t>and a herd-level prospective (study </a:t>
            </a:r>
            <a:r>
              <a:rPr lang="en-GB" sz="3000" i="1" dirty="0" smtClean="0">
                <a:solidFill>
                  <a:srgbClr val="0070C0"/>
                </a:solidFill>
              </a:rPr>
              <a:t>3) design to find out!</a:t>
            </a:r>
            <a:endParaRPr lang="en-GB" sz="3000" i="1" dirty="0">
              <a:solidFill>
                <a:srgbClr val="0070C0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6636162" y="12217494"/>
            <a:ext cx="4456027" cy="3823597"/>
            <a:chOff x="16300042" y="12217494"/>
            <a:chExt cx="4792147" cy="3823597"/>
          </a:xfrm>
        </p:grpSpPr>
        <p:sp>
          <p:nvSpPr>
            <p:cNvPr id="18" name="Rectangle 17"/>
            <p:cNvSpPr/>
            <p:nvPr/>
          </p:nvSpPr>
          <p:spPr>
            <a:xfrm>
              <a:off x="16300042" y="12217494"/>
              <a:ext cx="4792147" cy="382359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10"/>
            <a:srcRect l="15834" t="17040" r="36798" b="21486"/>
            <a:stretch/>
          </p:blipFill>
          <p:spPr>
            <a:xfrm>
              <a:off x="16636162" y="12356078"/>
              <a:ext cx="4312638" cy="3591552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 rot="16200000">
              <a:off x="14789845" y="13788400"/>
              <a:ext cx="3420504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/>
                <a:t>Skin test reaction size (mm)</a:t>
              </a:r>
              <a:endParaRPr lang="en-GB" sz="2000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10876595" y="12130277"/>
            <a:ext cx="5591645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 smtClean="0">
                <a:solidFill>
                  <a:srgbClr val="0070C0"/>
                </a:solidFill>
              </a:rPr>
              <a:t>Study 2:</a:t>
            </a:r>
            <a:endParaRPr lang="en-GB" sz="3500" b="1" dirty="0">
              <a:solidFill>
                <a:srgbClr val="0070C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 smtClean="0"/>
              <a:t>Animal-level, cohort study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 smtClean="0"/>
              <a:t>Data: </a:t>
            </a:r>
            <a:r>
              <a:rPr lang="en-GB" sz="3000" b="1" dirty="0" smtClean="0">
                <a:solidFill>
                  <a:srgbClr val="0070C0"/>
                </a:solidFill>
              </a:rPr>
              <a:t>n=21,944 records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 smtClean="0"/>
              <a:t>Model: </a:t>
            </a:r>
            <a:r>
              <a:rPr lang="en-GB" sz="3000" b="1" dirty="0" smtClean="0">
                <a:solidFill>
                  <a:srgbClr val="0070C0"/>
                </a:solidFill>
              </a:rPr>
              <a:t>RE multivariable Gaussian regression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/>
              <a:t>Outcome: bovine-avian tuberculin reaction </a:t>
            </a:r>
            <a:r>
              <a:rPr lang="en-GB" sz="3000" dirty="0" smtClean="0"/>
              <a:t>size (mm)</a:t>
            </a:r>
            <a:endParaRPr lang="en-GB" sz="30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b="1" dirty="0" smtClean="0"/>
              <a:t>Result: </a:t>
            </a:r>
            <a:r>
              <a:rPr lang="en-GB" sz="3000" b="1" dirty="0" smtClean="0">
                <a:solidFill>
                  <a:srgbClr val="FF0000"/>
                </a:solidFill>
              </a:rPr>
              <a:t>No association between reaction size and fluke infection (p=</a:t>
            </a:r>
            <a:r>
              <a:rPr lang="en-GB" sz="3200" b="1" dirty="0" smtClean="0">
                <a:solidFill>
                  <a:srgbClr val="FF0000"/>
                </a:solidFill>
              </a:rPr>
              <a:t>0.349) </a:t>
            </a:r>
            <a:r>
              <a:rPr lang="en-GB" sz="3200" dirty="0"/>
              <a:t>	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GB" sz="3000" dirty="0" smtClean="0"/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63" name="Rounded Rectangle 62"/>
          <p:cNvSpPr/>
          <p:nvPr/>
        </p:nvSpPr>
        <p:spPr>
          <a:xfrm>
            <a:off x="32254" y="27546521"/>
            <a:ext cx="21227857" cy="2696942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SLKDJFL</a:t>
            </a:r>
            <a:endParaRPr lang="en-GB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50909" y="27614571"/>
            <a:ext cx="2084018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 smtClean="0"/>
              <a:t>Conclusions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/>
              <a:t>L</a:t>
            </a:r>
            <a:r>
              <a:rPr lang="en-GB" sz="3000" dirty="0" smtClean="0"/>
              <a:t>imited </a:t>
            </a:r>
            <a:r>
              <a:rPr lang="en-GB" sz="3200" dirty="0"/>
              <a:t>population-level evidence that this co-infection affects </a:t>
            </a:r>
            <a:r>
              <a:rPr lang="en-GB" sz="3200" i="1" dirty="0"/>
              <a:t>ante mortem</a:t>
            </a:r>
            <a:r>
              <a:rPr lang="en-GB" sz="3200" dirty="0"/>
              <a:t> </a:t>
            </a:r>
            <a:r>
              <a:rPr lang="en-GB" sz="3200" dirty="0" err="1"/>
              <a:t>bTB</a:t>
            </a:r>
            <a:r>
              <a:rPr lang="en-GB" sz="3200" dirty="0"/>
              <a:t> diagnostics</a:t>
            </a:r>
            <a:endParaRPr lang="en-GB" sz="30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 smtClean="0"/>
              <a:t>No </a:t>
            </a:r>
            <a:r>
              <a:rPr lang="en-GB" sz="3200" dirty="0"/>
              <a:t>significant association with dairy herd-level risk based on </a:t>
            </a:r>
            <a:r>
              <a:rPr lang="en-GB" sz="3200" i="1" dirty="0"/>
              <a:t>F. hepatica</a:t>
            </a:r>
            <a:r>
              <a:rPr lang="en-GB" sz="3200" dirty="0"/>
              <a:t> bulk milk ELISA testing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/>
              <a:t>This co-infection might affect pathogenesis, which in turn affects surveillance</a:t>
            </a:r>
            <a:endParaRPr lang="en-GB" sz="1600" b="1" dirty="0" smtClean="0"/>
          </a:p>
          <a:p>
            <a:endParaRPr lang="en-GB" sz="1600" b="1" dirty="0" smtClean="0"/>
          </a:p>
          <a:p>
            <a:r>
              <a:rPr lang="en-GB" sz="1600" b="1" dirty="0" smtClean="0"/>
              <a:t>Refs</a:t>
            </a:r>
            <a:r>
              <a:rPr lang="en-GB" sz="1600" b="1" dirty="0" smtClean="0"/>
              <a:t>:</a:t>
            </a:r>
            <a:r>
              <a:rPr lang="en-GB" sz="1600" dirty="0" smtClean="0"/>
              <a:t> </a:t>
            </a:r>
            <a:r>
              <a:rPr lang="en-GB" sz="1600" dirty="0" err="1" smtClean="0"/>
              <a:t>Claridge</a:t>
            </a:r>
            <a:r>
              <a:rPr lang="en-GB" sz="1600" dirty="0" smtClean="0"/>
              <a:t>, J. et al. </a:t>
            </a:r>
            <a:r>
              <a:rPr lang="en-GB" sz="1600" dirty="0"/>
              <a:t>2012 Nature </a:t>
            </a:r>
            <a:r>
              <a:rPr lang="en-GB" sz="1600" dirty="0" err="1" smtClean="0"/>
              <a:t>Comms</a:t>
            </a:r>
            <a:r>
              <a:rPr lang="en-GB" sz="1600" dirty="0" smtClean="0"/>
              <a:t>, </a:t>
            </a:r>
            <a:r>
              <a:rPr lang="en-GB" sz="1600" dirty="0"/>
              <a:t>3, </a:t>
            </a:r>
            <a:r>
              <a:rPr lang="en-GB" sz="1600" dirty="0" smtClean="0"/>
              <a:t>853; Howell, A.K. </a:t>
            </a:r>
            <a:r>
              <a:rPr lang="en-GB" sz="1600" dirty="0"/>
              <a:t>PhD diss., University of Liverpool, 2017.</a:t>
            </a:r>
            <a:endParaRPr lang="en-GB" sz="1600" b="1" dirty="0"/>
          </a:p>
        </p:txBody>
      </p:sp>
      <p:sp>
        <p:nvSpPr>
          <p:cNvPr id="86" name="Rounded Rectangle 85"/>
          <p:cNvSpPr/>
          <p:nvPr/>
        </p:nvSpPr>
        <p:spPr>
          <a:xfrm>
            <a:off x="10809515" y="17114487"/>
            <a:ext cx="10460864" cy="1029345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/>
          <p:cNvSpPr/>
          <p:nvPr/>
        </p:nvSpPr>
        <p:spPr>
          <a:xfrm>
            <a:off x="10886862" y="17398295"/>
            <a:ext cx="10071996" cy="638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 smtClean="0">
                <a:solidFill>
                  <a:srgbClr val="0070C0"/>
                </a:solidFill>
              </a:rPr>
              <a:t>     Study 3</a:t>
            </a:r>
            <a:endParaRPr lang="en-GB" sz="3500" b="1" dirty="0">
              <a:solidFill>
                <a:srgbClr val="0070C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 smtClean="0"/>
              <a:t>Herd-level, prospective, cohort study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/>
              <a:t>Data: </a:t>
            </a:r>
            <a:r>
              <a:rPr lang="en-GB" sz="3200" b="1" dirty="0" smtClean="0">
                <a:solidFill>
                  <a:srgbClr val="0070C0"/>
                </a:solidFill>
              </a:rPr>
              <a:t>n=1,492</a:t>
            </a:r>
            <a:r>
              <a:rPr lang="en-GB" sz="3200" dirty="0" smtClean="0"/>
              <a:t> dairy herds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 smtClean="0"/>
              <a:t>Bulk milk sampled four times (seasons); ELISA antibody tested (IDEXX)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 smtClean="0"/>
              <a:t>Models: RE m</a:t>
            </a:r>
            <a:r>
              <a:rPr lang="en-GB" sz="3200" b="1" dirty="0" smtClean="0">
                <a:solidFill>
                  <a:srgbClr val="0070C0"/>
                </a:solidFill>
              </a:rPr>
              <a:t>ultivariable </a:t>
            </a:r>
            <a:r>
              <a:rPr lang="en-GB" sz="3200" b="1" dirty="0">
                <a:solidFill>
                  <a:srgbClr val="0070C0"/>
                </a:solidFill>
              </a:rPr>
              <a:t>binary </a:t>
            </a:r>
            <a:r>
              <a:rPr lang="en-GB" sz="3200" b="1" dirty="0" err="1">
                <a:solidFill>
                  <a:srgbClr val="0070C0"/>
                </a:solidFill>
              </a:rPr>
              <a:t>logit</a:t>
            </a:r>
            <a:r>
              <a:rPr lang="en-GB" sz="3200" b="1" dirty="0">
                <a:solidFill>
                  <a:srgbClr val="0070C0"/>
                </a:solidFill>
              </a:rPr>
              <a:t> random </a:t>
            </a:r>
            <a:r>
              <a:rPr lang="en-GB" sz="3200" b="1" dirty="0" smtClean="0">
                <a:solidFill>
                  <a:srgbClr val="0070C0"/>
                </a:solidFill>
              </a:rPr>
              <a:t>effect &amp; RE Poisson model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 smtClean="0"/>
              <a:t>Outcome: Herd TB status (SICCT, confirmed), breakdown size (reactor counts) </a:t>
            </a:r>
            <a:r>
              <a:rPr lang="en-GB" sz="3200" dirty="0" smtClean="0">
                <a:solidFill>
                  <a:srgbClr val="0070C0"/>
                </a:solidFill>
              </a:rPr>
              <a:t> </a:t>
            </a:r>
          </a:p>
          <a:p>
            <a:pPr algn="r"/>
            <a:endParaRPr lang="en-GB" sz="3200" dirty="0" smtClean="0"/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GB" sz="3000" dirty="0" smtClean="0"/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1"/>
          <a:srcRect l="26010" t="28830" r="38693" b="23929"/>
          <a:stretch/>
        </p:blipFill>
        <p:spPr>
          <a:xfrm>
            <a:off x="10988842" y="21990270"/>
            <a:ext cx="5520929" cy="4156394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6606614" y="21982260"/>
            <a:ext cx="415240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 err="1"/>
              <a:t>Confirmed+S</a:t>
            </a:r>
            <a:r>
              <a:rPr lang="en-GB" sz="3000" dirty="0"/>
              <a:t>/P%: </a:t>
            </a:r>
            <a:r>
              <a:rPr lang="en-GB" sz="3000" dirty="0">
                <a:solidFill>
                  <a:srgbClr val="FF0000"/>
                </a:solidFill>
              </a:rPr>
              <a:t>p=0.857 </a:t>
            </a:r>
            <a:r>
              <a:rPr lang="en-GB" sz="3000" dirty="0"/>
              <a:t>	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 err="1"/>
              <a:t>Confirmed+LF</a:t>
            </a:r>
            <a:r>
              <a:rPr lang="en-GB" sz="3000" dirty="0"/>
              <a:t>: </a:t>
            </a:r>
            <a:r>
              <a:rPr lang="en-GB" sz="3000" dirty="0">
                <a:solidFill>
                  <a:srgbClr val="FF0000"/>
                </a:solidFill>
              </a:rPr>
              <a:t>p= 0.778 </a:t>
            </a:r>
            <a:endParaRPr lang="en-GB" sz="3000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000" dirty="0" smtClean="0"/>
              <a:t>Reactor counts: </a:t>
            </a:r>
            <a:r>
              <a:rPr lang="en-GB" sz="3000" dirty="0" smtClean="0">
                <a:solidFill>
                  <a:srgbClr val="FF0000"/>
                </a:solidFill>
              </a:rPr>
              <a:t>S/P</a:t>
            </a:r>
            <a:r>
              <a:rPr lang="en-GB" sz="3000" dirty="0">
                <a:solidFill>
                  <a:srgbClr val="FF0000"/>
                </a:solidFill>
              </a:rPr>
              <a:t>% value (p= 0.849), herd infection status (p= 0.874) and liver fluke infection class level (p= 0.997)</a:t>
            </a:r>
            <a:endParaRPr lang="en-GB" sz="3000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sz="3000" dirty="0"/>
          </a:p>
        </p:txBody>
      </p:sp>
      <p:sp>
        <p:nvSpPr>
          <p:cNvPr id="27" name="TextBox 26"/>
          <p:cNvSpPr txBox="1"/>
          <p:nvPr/>
        </p:nvSpPr>
        <p:spPr>
          <a:xfrm>
            <a:off x="11405936" y="26180666"/>
            <a:ext cx="5000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070C0"/>
                </a:solidFill>
              </a:rPr>
              <a:t>Fig. 2: </a:t>
            </a:r>
            <a:r>
              <a:rPr lang="en-GB" sz="1600" dirty="0" smtClean="0">
                <a:solidFill>
                  <a:srgbClr val="0070C0"/>
                </a:solidFill>
              </a:rPr>
              <a:t>Relationship between the number of TB reactors within a herd 2016 and liver fluke ELISA bulk tank milk (BTM) results  </a:t>
            </a:r>
            <a:endParaRPr lang="en-GB" sz="1600" dirty="0">
              <a:solidFill>
                <a:srgbClr val="0070C0"/>
              </a:solidFill>
            </a:endParaRPr>
          </a:p>
        </p:txBody>
      </p:sp>
      <p:pic>
        <p:nvPicPr>
          <p:cNvPr id="94" name="Picture 6" descr="AFBI Logo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18380096" y="28368624"/>
            <a:ext cx="2846279" cy="1603404"/>
          </a:xfrm>
          <a:prstGeom prst="rect">
            <a:avLst/>
          </a:prstGeom>
          <a:noFill/>
          <a:ln w="28575">
            <a:noFill/>
          </a:ln>
        </p:spPr>
      </p:pic>
      <p:sp>
        <p:nvSpPr>
          <p:cNvPr id="95" name="TextBox 94"/>
          <p:cNvSpPr txBox="1"/>
          <p:nvPr/>
        </p:nvSpPr>
        <p:spPr>
          <a:xfrm>
            <a:off x="16606614" y="16121952"/>
            <a:ext cx="4485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070C0"/>
                </a:solidFill>
              </a:rPr>
              <a:t>Fig. 1: Relationship between PM fluke status and skin test tuberculin reaction size </a:t>
            </a:r>
            <a:endParaRPr lang="en-GB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13166</TotalTime>
  <Words>579</Words>
  <Application>Microsoft Office PowerPoint</Application>
  <PresentationFormat>Custom</PresentationFormat>
  <Paragraphs>88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Company>afbi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</dc:creator>
  <cp:lastModifiedBy>Andrew Byrne</cp:lastModifiedBy>
  <cp:revision>766</cp:revision>
  <dcterms:created xsi:type="dcterms:W3CDTF">2012-07-16T13:10:54Z</dcterms:created>
  <dcterms:modified xsi:type="dcterms:W3CDTF">2018-03-12T07:30:12Z</dcterms:modified>
</cp:coreProperties>
</file>