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2906420" rtl="0" eaLnBrk="1" latinLnBrk="0" hangingPunct="1">
      <a:defRPr sz="5721" kern="1200">
        <a:solidFill>
          <a:schemeClr val="tx1"/>
        </a:solidFill>
        <a:latin typeface="+mn-lt"/>
        <a:ea typeface="+mn-ea"/>
        <a:cs typeface="+mn-cs"/>
      </a:defRPr>
    </a:lvl1pPr>
    <a:lvl2pPr marL="1453210" algn="l" defTabSz="2906420" rtl="0" eaLnBrk="1" latinLnBrk="0" hangingPunct="1">
      <a:defRPr sz="5721" kern="1200">
        <a:solidFill>
          <a:schemeClr val="tx1"/>
        </a:solidFill>
        <a:latin typeface="+mn-lt"/>
        <a:ea typeface="+mn-ea"/>
        <a:cs typeface="+mn-cs"/>
      </a:defRPr>
    </a:lvl2pPr>
    <a:lvl3pPr marL="2906420" algn="l" defTabSz="2906420" rtl="0" eaLnBrk="1" latinLnBrk="0" hangingPunct="1">
      <a:defRPr sz="5721" kern="1200">
        <a:solidFill>
          <a:schemeClr val="tx1"/>
        </a:solidFill>
        <a:latin typeface="+mn-lt"/>
        <a:ea typeface="+mn-ea"/>
        <a:cs typeface="+mn-cs"/>
      </a:defRPr>
    </a:lvl3pPr>
    <a:lvl4pPr marL="4359631" algn="l" defTabSz="2906420" rtl="0" eaLnBrk="1" latinLnBrk="0" hangingPunct="1">
      <a:defRPr sz="5721" kern="1200">
        <a:solidFill>
          <a:schemeClr val="tx1"/>
        </a:solidFill>
        <a:latin typeface="+mn-lt"/>
        <a:ea typeface="+mn-ea"/>
        <a:cs typeface="+mn-cs"/>
      </a:defRPr>
    </a:lvl4pPr>
    <a:lvl5pPr marL="5812841" algn="l" defTabSz="2906420" rtl="0" eaLnBrk="1" latinLnBrk="0" hangingPunct="1">
      <a:defRPr sz="5721" kern="1200">
        <a:solidFill>
          <a:schemeClr val="tx1"/>
        </a:solidFill>
        <a:latin typeface="+mn-lt"/>
        <a:ea typeface="+mn-ea"/>
        <a:cs typeface="+mn-cs"/>
      </a:defRPr>
    </a:lvl5pPr>
    <a:lvl6pPr marL="7266051" algn="l" defTabSz="2906420" rtl="0" eaLnBrk="1" latinLnBrk="0" hangingPunct="1">
      <a:defRPr sz="5721" kern="1200">
        <a:solidFill>
          <a:schemeClr val="tx1"/>
        </a:solidFill>
        <a:latin typeface="+mn-lt"/>
        <a:ea typeface="+mn-ea"/>
        <a:cs typeface="+mn-cs"/>
      </a:defRPr>
    </a:lvl6pPr>
    <a:lvl7pPr marL="8719261" algn="l" defTabSz="2906420" rtl="0" eaLnBrk="1" latinLnBrk="0" hangingPunct="1">
      <a:defRPr sz="5721" kern="1200">
        <a:solidFill>
          <a:schemeClr val="tx1"/>
        </a:solidFill>
        <a:latin typeface="+mn-lt"/>
        <a:ea typeface="+mn-ea"/>
        <a:cs typeface="+mn-cs"/>
      </a:defRPr>
    </a:lvl7pPr>
    <a:lvl8pPr marL="10172471" algn="l" defTabSz="2906420" rtl="0" eaLnBrk="1" latinLnBrk="0" hangingPunct="1">
      <a:defRPr sz="5721" kern="1200">
        <a:solidFill>
          <a:schemeClr val="tx1"/>
        </a:solidFill>
        <a:latin typeface="+mn-lt"/>
        <a:ea typeface="+mn-ea"/>
        <a:cs typeface="+mn-cs"/>
      </a:defRPr>
    </a:lvl8pPr>
    <a:lvl9pPr marL="11625682" algn="l" defTabSz="2906420" rtl="0" eaLnBrk="1" latinLnBrk="0" hangingPunct="1">
      <a:defRPr sz="57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cksleyMessam" initials="L" lastIdx="28" clrIdx="0">
    <p:extLst>
      <p:ext uri="{19B8F6BF-5375-455C-9EA6-DF929625EA0E}">
        <p15:presenceInfo xmlns:p15="http://schemas.microsoft.com/office/powerpoint/2012/main" userId="LocksleyMess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" d="100"/>
          <a:sy n="11" d="100"/>
        </p:scale>
        <p:origin x="234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545E4-25FA-429F-90CF-58F57540AA8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BAAA-C323-4148-BE11-17BA153B328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42126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545E4-25FA-429F-90CF-58F57540AA8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BAAA-C323-4148-BE11-17BA153B328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97685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545E4-25FA-429F-90CF-58F57540AA8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BAAA-C323-4148-BE11-17BA153B328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41728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545E4-25FA-429F-90CF-58F57540AA8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BAAA-C323-4148-BE11-17BA153B328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8804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545E4-25FA-429F-90CF-58F57540AA8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BAAA-C323-4148-BE11-17BA153B328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24643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545E4-25FA-429F-90CF-58F57540AA8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BAAA-C323-4148-BE11-17BA153B328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8914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545E4-25FA-429F-90CF-58F57540AA8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BAAA-C323-4148-BE11-17BA153B328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73729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545E4-25FA-429F-90CF-58F57540AA8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BAAA-C323-4148-BE11-17BA153B328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56792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545E4-25FA-429F-90CF-58F57540AA8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BAAA-C323-4148-BE11-17BA153B328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17976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545E4-25FA-429F-90CF-58F57540AA8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BAAA-C323-4148-BE11-17BA153B328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0847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545E4-25FA-429F-90CF-58F57540AA8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BAAA-C323-4148-BE11-17BA153B328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79093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545E4-25FA-429F-90CF-58F57540AA8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7BAAA-C323-4148-BE11-17BA153B328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4860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36" y="39096292"/>
            <a:ext cx="13566478" cy="36561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177071"/>
            <a:ext cx="3027521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8500" b="1" dirty="0"/>
              <a:t>The potential effect of disease misclassification in abattoir surveys on </a:t>
            </a:r>
            <a:r>
              <a:rPr lang="en-IE" sz="8500" b="1" dirty="0" smtClean="0"/>
              <a:t>estimating </a:t>
            </a:r>
            <a:r>
              <a:rPr lang="en-IE" sz="8500" b="1" dirty="0"/>
              <a:t>impact of </a:t>
            </a:r>
            <a:r>
              <a:rPr lang="en-IE" sz="8500" b="1" i="1" dirty="0" err="1"/>
              <a:t>Fasciola</a:t>
            </a:r>
            <a:r>
              <a:rPr lang="en-IE" sz="8500" b="1" i="1" dirty="0"/>
              <a:t> hepatica </a:t>
            </a:r>
            <a:r>
              <a:rPr lang="en-IE" sz="8500" b="1" dirty="0"/>
              <a:t>on </a:t>
            </a:r>
            <a:r>
              <a:rPr lang="en-IE" sz="8500" b="1" dirty="0" smtClean="0"/>
              <a:t>time to slaughter</a:t>
            </a:r>
            <a:r>
              <a:rPr lang="en-IE" sz="8300" b="1" dirty="0" smtClean="0"/>
              <a:t> </a:t>
            </a:r>
            <a:endParaRPr lang="en-IE" sz="8300" b="1" dirty="0"/>
          </a:p>
          <a:p>
            <a:pPr algn="ctr"/>
            <a:r>
              <a:rPr lang="en-IE" sz="6600" dirty="0"/>
              <a:t>Rebecca Carroll</a:t>
            </a:r>
            <a:r>
              <a:rPr lang="en-IE" sz="6600" baseline="30000" dirty="0"/>
              <a:t>1,2</a:t>
            </a:r>
            <a:r>
              <a:rPr lang="en-IE" sz="6600" dirty="0"/>
              <a:t>, Andrew Forbes</a:t>
            </a:r>
            <a:r>
              <a:rPr lang="en-IE" sz="6600" baseline="30000" dirty="0"/>
              <a:t>3</a:t>
            </a:r>
            <a:r>
              <a:rPr lang="en-IE" sz="6600" dirty="0"/>
              <a:t>, David A. Graham</a:t>
            </a:r>
            <a:r>
              <a:rPr lang="en-IE" sz="6600" baseline="30000" dirty="0"/>
              <a:t>2</a:t>
            </a:r>
            <a:r>
              <a:rPr lang="en-IE" sz="6600" dirty="0"/>
              <a:t>, Locksley L. </a:t>
            </a:r>
            <a:r>
              <a:rPr lang="en-IE" sz="6600" dirty="0" err="1"/>
              <a:t>McV</a:t>
            </a:r>
            <a:r>
              <a:rPr lang="en-IE" sz="6600" dirty="0"/>
              <a:t>. Messam</a:t>
            </a:r>
            <a:r>
              <a:rPr lang="en-IE" sz="6600" baseline="30000" dirty="0"/>
              <a:t>1</a:t>
            </a:r>
            <a:endParaRPr lang="en-IE" sz="6600" dirty="0"/>
          </a:p>
          <a:p>
            <a:pPr algn="ctr"/>
            <a:r>
              <a:rPr lang="en-IE" sz="3600" baseline="30000" dirty="0"/>
              <a:t>1</a:t>
            </a:r>
            <a:r>
              <a:rPr lang="en-IE" sz="3600" dirty="0"/>
              <a:t>School of Veterinary Medicine, University College Dublin, Dublin, Ireland, </a:t>
            </a:r>
            <a:r>
              <a:rPr lang="en-IE" sz="3600" baseline="30000" dirty="0"/>
              <a:t>2</a:t>
            </a:r>
            <a:r>
              <a:rPr lang="en-IE" sz="3600" dirty="0"/>
              <a:t>Animal Health Ireland, Carrick-on-Shannon, Co. Leitrim, Ireland, </a:t>
            </a:r>
            <a:r>
              <a:rPr lang="en-IE" sz="3600" baseline="30000" dirty="0"/>
              <a:t>3</a:t>
            </a:r>
            <a:r>
              <a:rPr lang="en-IE" sz="3600" dirty="0"/>
              <a:t>School of Veterinary Medicine, Glasgow University, Glasgow, United Kingdom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136" y="5025630"/>
            <a:ext cx="2945330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8000" b="1" dirty="0" smtClean="0"/>
              <a:t>Introduction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5800" dirty="0" smtClean="0"/>
              <a:t>Post-mortem diagnosis of </a:t>
            </a:r>
            <a:r>
              <a:rPr lang="en-IE" sz="5800" dirty="0" err="1" smtClean="0"/>
              <a:t>fasciolosis</a:t>
            </a:r>
            <a:r>
              <a:rPr lang="en-IE" sz="5800" i="1" dirty="0" smtClean="0"/>
              <a:t> </a:t>
            </a:r>
            <a:r>
              <a:rPr lang="en-IE" sz="5800" dirty="0" smtClean="0"/>
              <a:t>is </a:t>
            </a:r>
            <a:r>
              <a:rPr lang="en-IE" sz="5800" dirty="0"/>
              <a:t>often assumed to be </a:t>
            </a:r>
            <a:r>
              <a:rPr lang="en-IE" sz="5800" dirty="0" smtClean="0"/>
              <a:t>perfect but this is unlikely</a:t>
            </a:r>
            <a:endParaRPr lang="en-IE" sz="5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5800" dirty="0" smtClean="0"/>
              <a:t>Misclassification of </a:t>
            </a:r>
            <a:r>
              <a:rPr lang="en-IE" sz="5800" i="1" dirty="0" smtClean="0"/>
              <a:t>F. hepatica </a:t>
            </a:r>
            <a:r>
              <a:rPr lang="en-IE" sz="5800" dirty="0" smtClean="0"/>
              <a:t>status can result in under-estimation of disease impact</a:t>
            </a:r>
            <a:endParaRPr lang="en-IE" sz="5800" dirty="0"/>
          </a:p>
        </p:txBody>
      </p:sp>
      <p:sp>
        <p:nvSpPr>
          <p:cNvPr id="7" name="TextBox 6"/>
          <p:cNvSpPr txBox="1"/>
          <p:nvPr/>
        </p:nvSpPr>
        <p:spPr>
          <a:xfrm>
            <a:off x="433136" y="12258982"/>
            <a:ext cx="29453305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8000" b="1" dirty="0" smtClean="0"/>
              <a:t>Methods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E" sz="5800" dirty="0" smtClean="0"/>
              <a:t>Study </a:t>
            </a:r>
            <a:r>
              <a:rPr lang="en-IE" sz="5800" dirty="0"/>
              <a:t>population: 12,425 young bulls, 23,794 steers and 26,504 heifers from 25 Irish </a:t>
            </a:r>
            <a:r>
              <a:rPr lang="en-IE" sz="5800" dirty="0" smtClean="0"/>
              <a:t>counties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E" sz="5800" dirty="0" smtClean="0"/>
              <a:t>≥ 12 </a:t>
            </a:r>
            <a:r>
              <a:rPr lang="en-IE" sz="5800" dirty="0"/>
              <a:t>months of </a:t>
            </a:r>
            <a:r>
              <a:rPr lang="en-IE" sz="5800" dirty="0" smtClean="0"/>
              <a:t>age, </a:t>
            </a:r>
            <a:r>
              <a:rPr lang="en-IE" sz="5800" dirty="0"/>
              <a:t>born and slaughtered from the same herd in </a:t>
            </a:r>
            <a:r>
              <a:rPr lang="en-IE" sz="5800" dirty="0" smtClean="0"/>
              <a:t>2014</a:t>
            </a:r>
            <a:endParaRPr lang="en-IE" sz="58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E" sz="5800" dirty="0" smtClean="0"/>
              <a:t>Two </a:t>
            </a:r>
            <a:r>
              <a:rPr lang="en-IE" sz="5800" dirty="0"/>
              <a:t>levels of </a:t>
            </a:r>
            <a:r>
              <a:rPr lang="en-IE" sz="5800" dirty="0" smtClean="0"/>
              <a:t>non differential misclassification </a:t>
            </a:r>
            <a:r>
              <a:rPr lang="en-IE" sz="5800" dirty="0"/>
              <a:t>of </a:t>
            </a:r>
            <a:r>
              <a:rPr lang="en-IE" sz="5800" i="1" dirty="0"/>
              <a:t>F. hepatica </a:t>
            </a:r>
            <a:r>
              <a:rPr lang="en-IE" sz="5800" dirty="0"/>
              <a:t>status: Se = </a:t>
            </a:r>
            <a:r>
              <a:rPr lang="en-IE" sz="5800" dirty="0" smtClean="0"/>
              <a:t>0.95, </a:t>
            </a:r>
            <a:r>
              <a:rPr lang="en-IE" sz="5800" dirty="0" err="1"/>
              <a:t>Sp</a:t>
            </a:r>
            <a:r>
              <a:rPr lang="en-IE" sz="5800" dirty="0"/>
              <a:t> = 0.99 and Se = </a:t>
            </a:r>
            <a:r>
              <a:rPr lang="en-IE" sz="5800" dirty="0" err="1"/>
              <a:t>Sp</a:t>
            </a:r>
            <a:r>
              <a:rPr lang="en-IE" sz="5800" dirty="0"/>
              <a:t> = 0.95 for steers and heifers and one, Se = </a:t>
            </a:r>
            <a:r>
              <a:rPr lang="en-IE" sz="5800" dirty="0" smtClean="0"/>
              <a:t>0.95, </a:t>
            </a:r>
            <a:r>
              <a:rPr lang="en-IE" sz="5800" dirty="0" err="1"/>
              <a:t>Sp</a:t>
            </a:r>
            <a:r>
              <a:rPr lang="en-IE" sz="5800" dirty="0"/>
              <a:t> = 0.99, for young </a:t>
            </a:r>
            <a:r>
              <a:rPr lang="en-IE" sz="5800" dirty="0" smtClean="0"/>
              <a:t>bulls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E" sz="5800" dirty="0" smtClean="0"/>
              <a:t>The </a:t>
            </a:r>
            <a:r>
              <a:rPr lang="en-IE" sz="5800" dirty="0"/>
              <a:t>median (MD) and interquartile ranges (Q1-Q3) </a:t>
            </a:r>
            <a:r>
              <a:rPr lang="en-IE" sz="5800" dirty="0" smtClean="0"/>
              <a:t>for the average difference </a:t>
            </a:r>
            <a:r>
              <a:rPr lang="en-IE" sz="5800" dirty="0"/>
              <a:t>in </a:t>
            </a:r>
            <a:r>
              <a:rPr lang="en-IE" sz="5800" dirty="0" smtClean="0"/>
              <a:t>TTS, </a:t>
            </a:r>
            <a:r>
              <a:rPr lang="en-IE" sz="5800" dirty="0"/>
              <a:t>across all counties, between infected and uninfected </a:t>
            </a:r>
            <a:r>
              <a:rPr lang="en-IE" sz="5800" dirty="0" smtClean="0"/>
              <a:t>animals, </a:t>
            </a:r>
            <a:r>
              <a:rPr lang="en-IE" sz="5800" dirty="0"/>
              <a:t>estimated for </a:t>
            </a:r>
            <a:r>
              <a:rPr lang="en-IE" sz="5800" dirty="0" smtClean="0"/>
              <a:t>each assumed test sensitivity and specificity level</a:t>
            </a:r>
            <a:endParaRPr lang="en-IE" sz="5800" dirty="0"/>
          </a:p>
        </p:txBody>
      </p:sp>
      <p:sp>
        <p:nvSpPr>
          <p:cNvPr id="9" name="TextBox 8"/>
          <p:cNvSpPr txBox="1"/>
          <p:nvPr/>
        </p:nvSpPr>
        <p:spPr>
          <a:xfrm>
            <a:off x="433136" y="20153563"/>
            <a:ext cx="32378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8000" b="1" dirty="0"/>
              <a:t>Results</a:t>
            </a:r>
            <a:endParaRPr lang="en-IE" sz="2800" b="1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616519"/>
              </p:ext>
            </p:extLst>
          </p:nvPr>
        </p:nvGraphicFramePr>
        <p:xfrm>
          <a:off x="433136" y="21872106"/>
          <a:ext cx="29453305" cy="8315904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4195600"/>
                <a:gridCol w="3739978"/>
                <a:gridCol w="4815874"/>
                <a:gridCol w="3535056"/>
                <a:gridCol w="4840945"/>
                <a:gridCol w="3513222"/>
                <a:gridCol w="4812630"/>
              </a:tblGrid>
              <a:tr h="1385984"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Difference in TTS between infected and uninfected</a:t>
                      </a:r>
                      <a:r>
                        <a:rPr lang="en-IE" sz="66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(Infected older at slaughter)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5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5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5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13859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 smtClean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IE" sz="66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b="1" dirty="0" smtClean="0">
                          <a:solidFill>
                            <a:schemeClr val="bg1"/>
                          </a:solidFill>
                          <a:effectLst/>
                        </a:rPr>
                        <a:t>Se = </a:t>
                      </a:r>
                      <a:r>
                        <a:rPr lang="en-IE" sz="6600" b="1" dirty="0" err="1" smtClean="0">
                          <a:solidFill>
                            <a:schemeClr val="bg1"/>
                          </a:solidFill>
                          <a:effectLst/>
                        </a:rPr>
                        <a:t>Sp</a:t>
                      </a:r>
                      <a:r>
                        <a:rPr lang="en-IE" sz="6600" b="1" dirty="0" smtClean="0">
                          <a:solidFill>
                            <a:schemeClr val="bg1"/>
                          </a:solidFill>
                          <a:effectLst/>
                        </a:rPr>
                        <a:t> = 1</a:t>
                      </a:r>
                      <a:endParaRPr lang="en-IE" sz="6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b="1" dirty="0" smtClean="0">
                          <a:solidFill>
                            <a:schemeClr val="bg1"/>
                          </a:solidFill>
                          <a:effectLst/>
                        </a:rPr>
                        <a:t>Se = 0.95</a:t>
                      </a:r>
                      <a:r>
                        <a:rPr lang="en-IE" sz="6600" b="1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IE" sz="6600" b="1" dirty="0" err="1" smtClean="0">
                          <a:solidFill>
                            <a:schemeClr val="bg1"/>
                          </a:solidFill>
                          <a:effectLst/>
                        </a:rPr>
                        <a:t>Sp</a:t>
                      </a:r>
                      <a:r>
                        <a:rPr lang="en-IE" sz="6600" b="1" dirty="0" smtClean="0">
                          <a:solidFill>
                            <a:schemeClr val="bg1"/>
                          </a:solidFill>
                          <a:effectLst/>
                        </a:rPr>
                        <a:t> = 0.99</a:t>
                      </a:r>
                      <a:endParaRPr lang="en-IE" sz="6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b="1" dirty="0" smtClean="0">
                          <a:solidFill>
                            <a:schemeClr val="bg1"/>
                          </a:solidFill>
                          <a:effectLst/>
                        </a:rPr>
                        <a:t>Se = </a:t>
                      </a:r>
                      <a:r>
                        <a:rPr lang="en-IE" sz="6600" b="1" dirty="0" err="1" smtClean="0">
                          <a:solidFill>
                            <a:schemeClr val="bg1"/>
                          </a:solidFill>
                          <a:effectLst/>
                        </a:rPr>
                        <a:t>Sp</a:t>
                      </a:r>
                      <a:r>
                        <a:rPr lang="en-IE" sz="6600" b="1" dirty="0" smtClean="0">
                          <a:solidFill>
                            <a:schemeClr val="bg1"/>
                          </a:solidFill>
                          <a:effectLst/>
                        </a:rPr>
                        <a:t> = 0.95</a:t>
                      </a:r>
                      <a:endParaRPr lang="en-IE" sz="6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13859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6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b="1" dirty="0" smtClean="0">
                          <a:solidFill>
                            <a:schemeClr val="bg1"/>
                          </a:solidFill>
                          <a:effectLst/>
                        </a:rPr>
                        <a:t>MD </a:t>
                      </a:r>
                      <a:r>
                        <a:rPr lang="en-IE" sz="5400" b="1" dirty="0" smtClean="0">
                          <a:solidFill>
                            <a:schemeClr val="bg1"/>
                          </a:solidFill>
                          <a:effectLst/>
                        </a:rPr>
                        <a:t>(days)</a:t>
                      </a:r>
                      <a:endParaRPr lang="en-IE" sz="5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b="1" dirty="0" smtClean="0">
                          <a:solidFill>
                            <a:schemeClr val="bg1"/>
                          </a:solidFill>
                          <a:effectLst/>
                        </a:rPr>
                        <a:t>Q1 - Q3 </a:t>
                      </a:r>
                      <a:r>
                        <a:rPr lang="en-IE" sz="5400" b="1" dirty="0" smtClean="0">
                          <a:solidFill>
                            <a:schemeClr val="bg1"/>
                          </a:solidFill>
                          <a:effectLst/>
                        </a:rPr>
                        <a:t>(days)</a:t>
                      </a:r>
                      <a:endParaRPr lang="en-IE" sz="6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b="1" dirty="0" smtClean="0">
                          <a:solidFill>
                            <a:schemeClr val="bg1"/>
                          </a:solidFill>
                          <a:effectLst/>
                        </a:rPr>
                        <a:t>MD </a:t>
                      </a:r>
                      <a:r>
                        <a:rPr lang="en-IE" sz="5400" b="1" dirty="0" smtClean="0">
                          <a:solidFill>
                            <a:schemeClr val="bg1"/>
                          </a:solidFill>
                          <a:effectLst/>
                        </a:rPr>
                        <a:t>(days)</a:t>
                      </a:r>
                      <a:endParaRPr lang="en-IE" sz="6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b="1" dirty="0" smtClean="0">
                          <a:solidFill>
                            <a:schemeClr val="bg1"/>
                          </a:solidFill>
                          <a:effectLst/>
                        </a:rPr>
                        <a:t>Q1 - Q3 </a:t>
                      </a:r>
                      <a:r>
                        <a:rPr lang="en-IE" sz="5400" b="1" dirty="0" smtClean="0">
                          <a:solidFill>
                            <a:schemeClr val="bg1"/>
                          </a:solidFill>
                          <a:effectLst/>
                        </a:rPr>
                        <a:t>(days)</a:t>
                      </a:r>
                      <a:endParaRPr lang="en-IE" sz="5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b="1" dirty="0" smtClean="0">
                          <a:solidFill>
                            <a:schemeClr val="bg1"/>
                          </a:solidFill>
                          <a:effectLst/>
                        </a:rPr>
                        <a:t>MD </a:t>
                      </a:r>
                      <a:r>
                        <a:rPr lang="en-IE" sz="5400" b="1" dirty="0" smtClean="0">
                          <a:solidFill>
                            <a:schemeClr val="bg1"/>
                          </a:solidFill>
                          <a:effectLst/>
                        </a:rPr>
                        <a:t>(days)</a:t>
                      </a:r>
                      <a:endParaRPr lang="en-IE" sz="5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b="1" dirty="0" smtClean="0">
                          <a:solidFill>
                            <a:schemeClr val="bg1"/>
                          </a:solidFill>
                          <a:effectLst/>
                        </a:rPr>
                        <a:t>Q1 - Q3 </a:t>
                      </a:r>
                      <a:r>
                        <a:rPr lang="en-IE" sz="5400" b="1" dirty="0" smtClean="0">
                          <a:solidFill>
                            <a:schemeClr val="bg1"/>
                          </a:solidFill>
                          <a:effectLst/>
                        </a:rPr>
                        <a:t>(days)</a:t>
                      </a:r>
                      <a:endParaRPr lang="en-IE" sz="5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</a:tr>
              <a:tr h="13859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>
                          <a:effectLst/>
                        </a:rPr>
                        <a:t>Steers 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>
                          <a:effectLst/>
                        </a:rPr>
                        <a:t>57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 smtClean="0">
                          <a:effectLst/>
                        </a:rPr>
                        <a:t>25 - 92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>
                          <a:effectLst/>
                        </a:rPr>
                        <a:t>60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 smtClean="0">
                          <a:effectLst/>
                        </a:rPr>
                        <a:t>27 - 97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>
                          <a:effectLst/>
                        </a:rPr>
                        <a:t>71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 smtClean="0">
                          <a:effectLst/>
                        </a:rPr>
                        <a:t>38 - 167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3859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>
                          <a:effectLst/>
                        </a:rPr>
                        <a:t>Heifers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>
                          <a:effectLst/>
                        </a:rPr>
                        <a:t>85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 smtClean="0">
                          <a:effectLst/>
                        </a:rPr>
                        <a:t>59 - 117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>
                          <a:effectLst/>
                        </a:rPr>
                        <a:t>91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 smtClean="0">
                          <a:effectLst/>
                        </a:rPr>
                        <a:t>62 - 122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>
                          <a:effectLst/>
                        </a:rPr>
                        <a:t>96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 smtClean="0">
                          <a:effectLst/>
                        </a:rPr>
                        <a:t>58 - 138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3859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>
                          <a:effectLst/>
                        </a:rPr>
                        <a:t>Young Bulls 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>
                          <a:effectLst/>
                        </a:rPr>
                        <a:t>38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 smtClean="0">
                          <a:effectLst/>
                        </a:rPr>
                        <a:t>8 - 88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>
                          <a:effectLst/>
                        </a:rPr>
                        <a:t>42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600" dirty="0" smtClean="0">
                          <a:effectLst/>
                        </a:rPr>
                        <a:t>   9 - 94</a:t>
                      </a:r>
                      <a:endParaRPr lang="en-IE" sz="6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000" dirty="0">
                          <a:effectLst/>
                        </a:rPr>
                        <a:t> </a:t>
                      </a:r>
                      <a:r>
                        <a:rPr lang="en-IE" sz="6000" dirty="0" smtClean="0">
                          <a:effectLst/>
                        </a:rPr>
                        <a:t>Not done</a:t>
                      </a:r>
                      <a:endParaRPr lang="en-IE" sz="6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6000" dirty="0" smtClean="0">
                          <a:effectLst/>
                        </a:rPr>
                        <a:t>Not done</a:t>
                      </a:r>
                      <a:endParaRPr lang="en-IE" sz="6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5785432" y="30620661"/>
            <a:ext cx="14101009" cy="883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8000" b="1" dirty="0" smtClean="0"/>
              <a:t>Conclusion</a:t>
            </a:r>
          </a:p>
          <a:p>
            <a:endParaRPr lang="en-IE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5800" dirty="0"/>
              <a:t>If </a:t>
            </a:r>
            <a:r>
              <a:rPr lang="en-IE" sz="5800" i="1" dirty="0" smtClean="0"/>
              <a:t>F</a:t>
            </a:r>
            <a:r>
              <a:rPr lang="en-IE" sz="5800" i="1" dirty="0"/>
              <a:t>. hepatica </a:t>
            </a:r>
            <a:r>
              <a:rPr lang="en-IE" sz="5800" dirty="0" smtClean="0"/>
              <a:t>classification is </a:t>
            </a:r>
            <a:r>
              <a:rPr lang="en-IE" sz="5800" dirty="0"/>
              <a:t>even slightly imperfect and </a:t>
            </a:r>
            <a:r>
              <a:rPr lang="en-IE" sz="5800" dirty="0" smtClean="0"/>
              <a:t>not considered, </a:t>
            </a:r>
            <a:r>
              <a:rPr lang="en-IE" sz="5800" dirty="0"/>
              <a:t>the difference </a:t>
            </a:r>
            <a:r>
              <a:rPr lang="en-IE" sz="5800" dirty="0" smtClean="0"/>
              <a:t>in TTS between infected </a:t>
            </a:r>
            <a:r>
              <a:rPr lang="en-IE" sz="5800" dirty="0"/>
              <a:t>and uninfected </a:t>
            </a:r>
            <a:r>
              <a:rPr lang="en-IE" sz="5800" dirty="0" smtClean="0"/>
              <a:t>animals can </a:t>
            </a:r>
            <a:r>
              <a:rPr lang="en-IE" sz="5800" dirty="0"/>
              <a:t>be substantially </a:t>
            </a:r>
            <a:r>
              <a:rPr lang="en-IE" sz="5800" dirty="0" smtClean="0"/>
              <a:t>inaccurate</a:t>
            </a:r>
            <a:endParaRPr lang="en-IE" sz="5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5800" dirty="0"/>
              <a:t>Misclassification of </a:t>
            </a:r>
            <a:r>
              <a:rPr lang="en-IE" sz="5800" i="1" dirty="0"/>
              <a:t>F. hepatica </a:t>
            </a:r>
            <a:r>
              <a:rPr lang="en-IE" sz="5800" dirty="0"/>
              <a:t>status can result in </a:t>
            </a:r>
            <a:r>
              <a:rPr lang="en-IE" sz="5800" dirty="0" smtClean="0"/>
              <a:t>underestimation </a:t>
            </a:r>
            <a:r>
              <a:rPr lang="en-IE" sz="5800" dirty="0"/>
              <a:t>of </a:t>
            </a:r>
            <a:r>
              <a:rPr lang="en-IE" sz="5800" dirty="0" smtClean="0"/>
              <a:t>its </a:t>
            </a:r>
            <a:r>
              <a:rPr lang="en-IE" sz="5800" dirty="0"/>
              <a:t>impact on animal performance and should be corrected for before other factors are </a:t>
            </a:r>
            <a:r>
              <a:rPr lang="en-IE" sz="5800" dirty="0" smtClean="0"/>
              <a:t>considered</a:t>
            </a:r>
            <a:endParaRPr lang="en-IE" sz="5800" dirty="0"/>
          </a:p>
        </p:txBody>
      </p:sp>
      <p:pic>
        <p:nvPicPr>
          <p:cNvPr id="13" name="Picture 2" descr="https://www.cs.ucd.ie/csi-images/ucd_logo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8471" y="39453848"/>
            <a:ext cx="2987970" cy="298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110221"/>
              </p:ext>
            </p:extLst>
          </p:nvPr>
        </p:nvGraphicFramePr>
        <p:xfrm>
          <a:off x="433136" y="30978218"/>
          <a:ext cx="14919159" cy="81180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214573"/>
                <a:gridCol w="6124263"/>
                <a:gridCol w="4580323"/>
              </a:tblGrid>
              <a:tr h="2088000">
                <a:tc gridSpan="3">
                  <a:txBody>
                    <a:bodyPr/>
                    <a:lstStyle/>
                    <a:p>
                      <a:pPr algn="l"/>
                      <a:r>
                        <a:rPr lang="en-IE" sz="6600" b="1" dirty="0" smtClean="0">
                          <a:solidFill>
                            <a:schemeClr val="bg1"/>
                          </a:solidFill>
                        </a:rPr>
                        <a:t>Impact of misclassification on TTS </a:t>
                      </a:r>
                    </a:p>
                    <a:p>
                      <a:pPr algn="l"/>
                      <a:r>
                        <a:rPr lang="en-IE" sz="6600" b="1" dirty="0" smtClean="0">
                          <a:solidFill>
                            <a:schemeClr val="bg1"/>
                          </a:solidFill>
                        </a:rPr>
                        <a:t>(% Increase from Se</a:t>
                      </a:r>
                      <a:r>
                        <a:rPr lang="en-IE" sz="6600" b="1" baseline="0" dirty="0" smtClean="0">
                          <a:solidFill>
                            <a:schemeClr val="bg1"/>
                          </a:solidFill>
                        </a:rPr>
                        <a:t> = </a:t>
                      </a:r>
                      <a:r>
                        <a:rPr lang="en-IE" sz="6600" b="1" baseline="0" dirty="0" err="1" smtClean="0">
                          <a:solidFill>
                            <a:schemeClr val="bg1"/>
                          </a:solidFill>
                        </a:rPr>
                        <a:t>Sp</a:t>
                      </a:r>
                      <a:r>
                        <a:rPr lang="en-IE" sz="6600" b="1" baseline="0" dirty="0" smtClean="0">
                          <a:solidFill>
                            <a:schemeClr val="bg1"/>
                          </a:solidFill>
                        </a:rPr>
                        <a:t> = 1)</a:t>
                      </a:r>
                      <a:endParaRPr lang="en-IE" sz="6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1416650">
                <a:tc>
                  <a:txBody>
                    <a:bodyPr/>
                    <a:lstStyle/>
                    <a:p>
                      <a:pPr algn="l"/>
                      <a:endParaRPr lang="en-IE" sz="6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5400" b="1" dirty="0" smtClean="0">
                          <a:solidFill>
                            <a:schemeClr val="bg1"/>
                          </a:solidFill>
                        </a:rPr>
                        <a:t>Se = 0.95, </a:t>
                      </a:r>
                      <a:r>
                        <a:rPr lang="en-IE" sz="5400" b="1" dirty="0" err="1" smtClean="0">
                          <a:solidFill>
                            <a:schemeClr val="bg1"/>
                          </a:solidFill>
                        </a:rPr>
                        <a:t>Sp</a:t>
                      </a:r>
                      <a:r>
                        <a:rPr lang="en-IE" sz="5400" b="1" dirty="0" smtClean="0">
                          <a:solidFill>
                            <a:schemeClr val="bg1"/>
                          </a:solidFill>
                        </a:rPr>
                        <a:t> = 0.99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5400" b="1" dirty="0" smtClean="0">
                          <a:solidFill>
                            <a:schemeClr val="bg1"/>
                          </a:solidFill>
                        </a:rPr>
                        <a:t>Se = </a:t>
                      </a:r>
                      <a:r>
                        <a:rPr lang="en-IE" sz="5400" b="1" dirty="0" err="1" smtClean="0">
                          <a:solidFill>
                            <a:schemeClr val="bg1"/>
                          </a:solidFill>
                        </a:rPr>
                        <a:t>Sp</a:t>
                      </a:r>
                      <a:r>
                        <a:rPr lang="en-IE" sz="5400" b="1" dirty="0" smtClean="0">
                          <a:solidFill>
                            <a:schemeClr val="bg1"/>
                          </a:solidFill>
                        </a:rPr>
                        <a:t> = 0.95</a:t>
                      </a:r>
                      <a:endParaRPr lang="en-IE" sz="5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</a:tr>
              <a:tr h="1532768">
                <a:tc>
                  <a:txBody>
                    <a:bodyPr/>
                    <a:lstStyle/>
                    <a:p>
                      <a:pPr algn="l"/>
                      <a:r>
                        <a:rPr lang="en-IE" sz="6600" b="1" dirty="0" smtClean="0">
                          <a:solidFill>
                            <a:schemeClr val="bg1"/>
                          </a:solidFill>
                        </a:rPr>
                        <a:t>Steers </a:t>
                      </a:r>
                      <a:endParaRPr lang="en-IE" sz="6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6600" dirty="0" smtClean="0"/>
                        <a:t>5%</a:t>
                      </a:r>
                      <a:endParaRPr lang="en-IE" sz="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6600" dirty="0" smtClean="0"/>
                        <a:t>25%</a:t>
                      </a:r>
                      <a:endParaRPr lang="en-IE" sz="6600" dirty="0"/>
                    </a:p>
                  </a:txBody>
                  <a:tcPr/>
                </a:tc>
              </a:tr>
              <a:tr h="1532768">
                <a:tc>
                  <a:txBody>
                    <a:bodyPr/>
                    <a:lstStyle/>
                    <a:p>
                      <a:pPr algn="l"/>
                      <a:r>
                        <a:rPr lang="en-IE" sz="6600" b="1" dirty="0" smtClean="0">
                          <a:solidFill>
                            <a:schemeClr val="bg1"/>
                          </a:solidFill>
                        </a:rPr>
                        <a:t>Heifers </a:t>
                      </a:r>
                      <a:endParaRPr lang="en-IE" sz="6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6600" dirty="0" smtClean="0"/>
                        <a:t>7%</a:t>
                      </a:r>
                      <a:endParaRPr lang="en-IE" sz="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6600" dirty="0" smtClean="0"/>
                        <a:t>13%</a:t>
                      </a:r>
                      <a:endParaRPr lang="en-IE" sz="6600" dirty="0"/>
                    </a:p>
                  </a:txBody>
                  <a:tcPr/>
                </a:tc>
              </a:tr>
              <a:tr h="1532768">
                <a:tc>
                  <a:txBody>
                    <a:bodyPr/>
                    <a:lstStyle/>
                    <a:p>
                      <a:pPr algn="l"/>
                      <a:r>
                        <a:rPr lang="en-IE" sz="6600" b="1" dirty="0" smtClean="0">
                          <a:solidFill>
                            <a:schemeClr val="bg1"/>
                          </a:solidFill>
                        </a:rPr>
                        <a:t>Young Bulls </a:t>
                      </a:r>
                      <a:endParaRPr lang="en-IE" sz="6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6600" dirty="0" smtClean="0"/>
                        <a:t>11%</a:t>
                      </a:r>
                      <a:endParaRPr lang="en-IE" sz="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6000" dirty="0" smtClean="0"/>
                        <a:t>Not done</a:t>
                      </a:r>
                      <a:endParaRPr lang="en-IE" sz="6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70264" y="8936156"/>
            <a:ext cx="6416178" cy="458733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33136" y="8665318"/>
            <a:ext cx="2329313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8000" b="1" dirty="0"/>
              <a:t>Aim </a:t>
            </a:r>
          </a:p>
          <a:p>
            <a:r>
              <a:rPr lang="en-IE" sz="5800" dirty="0" smtClean="0"/>
              <a:t>To estimate </a:t>
            </a:r>
            <a:r>
              <a:rPr lang="en-IE" sz="5800" dirty="0"/>
              <a:t>potential impact of </a:t>
            </a:r>
            <a:r>
              <a:rPr lang="en-IE" sz="5800" i="1" dirty="0"/>
              <a:t>F. hepatica </a:t>
            </a:r>
            <a:r>
              <a:rPr lang="en-IE" sz="5800" dirty="0"/>
              <a:t>status misclassification </a:t>
            </a:r>
            <a:r>
              <a:rPr lang="en-IE" sz="5800" dirty="0" smtClean="0"/>
              <a:t>on </a:t>
            </a:r>
            <a:r>
              <a:rPr lang="en-IE" sz="5800" dirty="0"/>
              <a:t>difference in time to slaughter </a:t>
            </a:r>
            <a:r>
              <a:rPr lang="en-IE" sz="5800" dirty="0" smtClean="0"/>
              <a:t>(TTS) between </a:t>
            </a:r>
            <a:r>
              <a:rPr lang="en-IE" sz="5800" dirty="0"/>
              <a:t>infected and uninfected </a:t>
            </a:r>
            <a:r>
              <a:rPr lang="en-IE" sz="5800" dirty="0" smtClean="0"/>
              <a:t>cattle  </a:t>
            </a:r>
            <a:endParaRPr lang="en-IE" sz="5800" dirty="0"/>
          </a:p>
        </p:txBody>
      </p:sp>
    </p:spTree>
    <p:extLst>
      <p:ext uri="{BB962C8B-B14F-4D97-AF65-F5344CB8AC3E}">
        <p14:creationId xmlns:p14="http://schemas.microsoft.com/office/powerpoint/2010/main" val="417204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558</TotalTime>
  <Words>433</Words>
  <Application>Microsoft Office PowerPoint</Application>
  <PresentationFormat>Custom</PresentationFormat>
  <Paragraphs>63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RCarroll</dc:creator>
  <cp:lastModifiedBy>LocksleyMessam</cp:lastModifiedBy>
  <cp:revision>66</cp:revision>
  <dcterms:created xsi:type="dcterms:W3CDTF">2018-03-04T09:03:24Z</dcterms:created>
  <dcterms:modified xsi:type="dcterms:W3CDTF">2018-03-10T23:17:34Z</dcterms:modified>
</cp:coreProperties>
</file>