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30997525" cy="43526075"/>
  <p:notesSz cx="6805613" cy="9944100"/>
  <p:defaultTextStyle>
    <a:defPPr>
      <a:defRPr lang="nl-NL"/>
    </a:defPPr>
    <a:lvl1pPr algn="l" defTabSz="2125663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2125663" indent="-1668463" algn="l" defTabSz="2125663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4254500" indent="-3340100" algn="l" defTabSz="2125663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6383338" indent="-5011738" algn="l" defTabSz="2125663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8510588" indent="-6683375" algn="l" defTabSz="2125663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8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043"/>
    <a:srgbClr val="5F247D"/>
    <a:srgbClr val="E37823"/>
    <a:srgbClr val="DB7523"/>
    <a:srgbClr val="6B2126"/>
    <a:srgbClr val="9B0B54"/>
    <a:srgbClr val="AEC527"/>
    <a:srgbClr val="008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50" d="100"/>
          <a:sy n="50" d="100"/>
        </p:scale>
        <p:origin x="144" y="4182"/>
      </p:cViewPr>
      <p:guideLst>
        <p:guide orient="horz" pos="13709"/>
        <p:guide pos="9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12922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2128838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47716757-5E56-4109-99D4-0663FC17A420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12922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2128838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5BA3E60-EE9B-43B3-8F6D-894530B68BFF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99531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12922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2128838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9FCE50C-C199-4945-B46C-12BDA13A456B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076450" y="746125"/>
            <a:ext cx="26527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tekststijl van het model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12922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2128838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27DBC94-936F-406F-B8CA-2174DBC3643A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832004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21256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-109" charset="-128"/>
        <a:cs typeface="ＭＳ Ｐゴシック" pitchFamily="-109" charset="-128"/>
      </a:defRPr>
    </a:lvl1pPr>
    <a:lvl2pPr marL="2125663" algn="l" defTabSz="21256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2pPr>
    <a:lvl3pPr marL="4254500" algn="l" defTabSz="21256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3pPr>
    <a:lvl4pPr marL="6383338" algn="l" defTabSz="21256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4pPr>
    <a:lvl5pPr marL="8510588" algn="l" defTabSz="21256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5pPr>
    <a:lvl6pPr marL="10643110" algn="l" defTabSz="2128622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2771732" algn="l" defTabSz="2128622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4900358" algn="l" defTabSz="2128622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028980" algn="l" defTabSz="2128622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24815" y="13521304"/>
            <a:ext cx="26347896" cy="932989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4649629" y="24664775"/>
            <a:ext cx="21698268" cy="11123331"/>
          </a:xfrm>
          <a:prstGeom prst="rect">
            <a:avLst/>
          </a:prstGeom>
        </p:spPr>
        <p:txBody>
          <a:bodyPr lIns="91415" tIns="45708" rIns="91415" bIns="457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2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257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385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514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64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771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900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028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374417D0-EAB2-481A-8044-4CAF63AC5D22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814752AC-6DF6-48A0-8F4A-60F8D5EE55D7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4864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011368" y="9690235"/>
            <a:ext cx="26999999" cy="28725198"/>
          </a:xfrm>
          <a:prstGeom prst="rect">
            <a:avLst/>
          </a:prstGeom>
        </p:spPr>
        <p:txBody>
          <a:bodyPr lIns="91415" tIns="45708" rIns="91415" bIns="45708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14A88BD-AC72-43B0-888B-C733E4A00A83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624EBFD4-1FBA-4F76-83B0-03F28E7C768B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5373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8592" y="27969544"/>
            <a:ext cx="26347896" cy="8644762"/>
          </a:xfrm>
        </p:spPr>
        <p:txBody>
          <a:bodyPr/>
          <a:lstStyle>
            <a:lvl1pPr algn="l">
              <a:defRPr sz="187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48592" y="18448218"/>
            <a:ext cx="26347896" cy="9521325"/>
          </a:xfrm>
          <a:prstGeom prst="rect">
            <a:avLst/>
          </a:prstGeom>
        </p:spPr>
        <p:txBody>
          <a:bodyPr lIns="91415" tIns="45708" rIns="91415" bIns="45708" anchor="b"/>
          <a:lstStyle>
            <a:lvl1pPr marL="0" indent="0">
              <a:buNone/>
              <a:defRPr sz="9300">
                <a:solidFill>
                  <a:schemeClr val="tx1">
                    <a:tint val="75000"/>
                  </a:schemeClr>
                </a:solidFill>
              </a:defRPr>
            </a:lvl1pPr>
            <a:lvl2pPr marL="2128622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4257244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385866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514488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64311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277173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4900358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0289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EFF89BE-F44D-422C-9F6B-3A87D92CAF26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E001B3F7-278F-4FD9-9114-7144DE74B9E9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2982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549877" y="10156093"/>
            <a:ext cx="13690573" cy="28725198"/>
          </a:xfrm>
          <a:prstGeom prst="rect">
            <a:avLst/>
          </a:prstGeom>
        </p:spPr>
        <p:txBody>
          <a:bodyPr lIns="91415" tIns="45708" rIns="91415" bIns="45708"/>
          <a:lstStyle>
            <a:lvl1pPr>
              <a:defRPr sz="12900"/>
            </a:lvl1pPr>
            <a:lvl2pPr>
              <a:defRPr sz="11100"/>
            </a:lvl2pPr>
            <a:lvl3pPr>
              <a:defRPr sz="930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5757075" y="10156093"/>
            <a:ext cx="13690573" cy="28725198"/>
          </a:xfrm>
          <a:prstGeom prst="rect">
            <a:avLst/>
          </a:prstGeom>
        </p:spPr>
        <p:txBody>
          <a:bodyPr lIns="91415" tIns="45708" rIns="91415" bIns="45708"/>
          <a:lstStyle>
            <a:lvl1pPr>
              <a:defRPr sz="12900"/>
            </a:lvl1pPr>
            <a:lvl2pPr>
              <a:defRPr sz="11100"/>
            </a:lvl2pPr>
            <a:lvl3pPr>
              <a:defRPr sz="930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578E245B-1F93-447A-8474-A0056F6C1866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CC4EB47A-912C-47DE-B038-6C85E57EC746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9865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49879" y="9742994"/>
            <a:ext cx="13695956" cy="4060415"/>
          </a:xfrm>
          <a:prstGeom prst="rect">
            <a:avLst/>
          </a:prstGeom>
        </p:spPr>
        <p:txBody>
          <a:bodyPr lIns="91415" tIns="45708" rIns="91415" bIns="45708" anchor="b"/>
          <a:lstStyle>
            <a:lvl1pPr marL="0" indent="0">
              <a:buNone/>
              <a:defRPr sz="11100" b="1"/>
            </a:lvl1pPr>
            <a:lvl2pPr marL="2128622" indent="0">
              <a:buNone/>
              <a:defRPr sz="9300" b="1"/>
            </a:lvl2pPr>
            <a:lvl3pPr marL="4257244" indent="0">
              <a:buNone/>
              <a:defRPr sz="8400" b="1"/>
            </a:lvl3pPr>
            <a:lvl4pPr marL="6385866" indent="0">
              <a:buNone/>
              <a:defRPr sz="7600" b="1"/>
            </a:lvl4pPr>
            <a:lvl5pPr marL="8514488" indent="0">
              <a:buNone/>
              <a:defRPr sz="7600" b="1"/>
            </a:lvl5pPr>
            <a:lvl6pPr marL="10643110" indent="0">
              <a:buNone/>
              <a:defRPr sz="7600" b="1"/>
            </a:lvl6pPr>
            <a:lvl7pPr marL="12771732" indent="0">
              <a:buNone/>
              <a:defRPr sz="7600" b="1"/>
            </a:lvl7pPr>
            <a:lvl8pPr marL="14900358" indent="0">
              <a:buNone/>
              <a:defRPr sz="7600" b="1"/>
            </a:lvl8pPr>
            <a:lvl9pPr marL="17028980" indent="0">
              <a:buNone/>
              <a:defRPr sz="7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549879" y="13803408"/>
            <a:ext cx="13695956" cy="25077874"/>
          </a:xfrm>
          <a:prstGeom prst="rect">
            <a:avLst/>
          </a:prstGeom>
        </p:spPr>
        <p:txBody>
          <a:bodyPr lIns="91415" tIns="45708" rIns="91415" bIns="45708"/>
          <a:lstStyle>
            <a:lvl1pPr>
              <a:defRPr sz="11100"/>
            </a:lvl1pPr>
            <a:lvl2pPr>
              <a:defRPr sz="9300"/>
            </a:lvl2pPr>
            <a:lvl3pPr>
              <a:defRPr sz="84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15746314" y="9742994"/>
            <a:ext cx="13701338" cy="4060415"/>
          </a:xfrm>
          <a:prstGeom prst="rect">
            <a:avLst/>
          </a:prstGeom>
        </p:spPr>
        <p:txBody>
          <a:bodyPr lIns="91415" tIns="45708" rIns="91415" bIns="45708" anchor="b"/>
          <a:lstStyle>
            <a:lvl1pPr marL="0" indent="0">
              <a:buNone/>
              <a:defRPr sz="11100" b="1"/>
            </a:lvl1pPr>
            <a:lvl2pPr marL="2128622" indent="0">
              <a:buNone/>
              <a:defRPr sz="9300" b="1"/>
            </a:lvl2pPr>
            <a:lvl3pPr marL="4257244" indent="0">
              <a:buNone/>
              <a:defRPr sz="8400" b="1"/>
            </a:lvl3pPr>
            <a:lvl4pPr marL="6385866" indent="0">
              <a:buNone/>
              <a:defRPr sz="7600" b="1"/>
            </a:lvl4pPr>
            <a:lvl5pPr marL="8514488" indent="0">
              <a:buNone/>
              <a:defRPr sz="7600" b="1"/>
            </a:lvl5pPr>
            <a:lvl6pPr marL="10643110" indent="0">
              <a:buNone/>
              <a:defRPr sz="7600" b="1"/>
            </a:lvl6pPr>
            <a:lvl7pPr marL="12771732" indent="0">
              <a:buNone/>
              <a:defRPr sz="7600" b="1"/>
            </a:lvl7pPr>
            <a:lvl8pPr marL="14900358" indent="0">
              <a:buNone/>
              <a:defRPr sz="7600" b="1"/>
            </a:lvl8pPr>
            <a:lvl9pPr marL="17028980" indent="0">
              <a:buNone/>
              <a:defRPr sz="7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15746314" y="13803408"/>
            <a:ext cx="13701338" cy="25077874"/>
          </a:xfrm>
          <a:prstGeom prst="rect">
            <a:avLst/>
          </a:prstGeom>
        </p:spPr>
        <p:txBody>
          <a:bodyPr lIns="91415" tIns="45708" rIns="91415" bIns="45708"/>
          <a:lstStyle>
            <a:lvl1pPr>
              <a:defRPr sz="11100"/>
            </a:lvl1pPr>
            <a:lvl2pPr>
              <a:defRPr sz="9300"/>
            </a:lvl2pPr>
            <a:lvl3pPr>
              <a:defRPr sz="84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7B356646-DE0C-4963-9237-8D62C45F0D30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EFC965C9-AF63-4A2D-9E11-0B028F12C671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25329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E4D19DF9-E176-4CB9-B1BD-86D84ED0E7A9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A0A7CB30-8B69-43CD-984A-79DEEA29FC1E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85753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C46F7C57-DF5C-45E9-8BD4-225248109081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E76A3E24-F309-47B3-A8E0-C447960F20AB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7923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9879" y="1732983"/>
            <a:ext cx="10197973" cy="7375251"/>
          </a:xfrm>
        </p:spPr>
        <p:txBody>
          <a:bodyPr anchor="b"/>
          <a:lstStyle>
            <a:lvl1pPr algn="l">
              <a:defRPr sz="93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119169" y="1732992"/>
            <a:ext cx="17328480" cy="37148299"/>
          </a:xfrm>
          <a:prstGeom prst="rect">
            <a:avLst/>
          </a:prstGeom>
        </p:spPr>
        <p:txBody>
          <a:bodyPr lIns="91415" tIns="45708" rIns="91415" bIns="45708"/>
          <a:lstStyle>
            <a:lvl1pPr>
              <a:defRPr sz="15100"/>
            </a:lvl1pPr>
            <a:lvl2pPr>
              <a:defRPr sz="12900"/>
            </a:lvl2pPr>
            <a:lvl3pPr>
              <a:defRPr sz="111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549879" y="9108244"/>
            <a:ext cx="10197973" cy="29773047"/>
          </a:xfrm>
          <a:prstGeom prst="rect">
            <a:avLst/>
          </a:prstGeom>
        </p:spPr>
        <p:txBody>
          <a:bodyPr lIns="91415" tIns="45708" rIns="91415" bIns="45708"/>
          <a:lstStyle>
            <a:lvl1pPr marL="0" indent="0">
              <a:buNone/>
              <a:defRPr sz="6700"/>
            </a:lvl1pPr>
            <a:lvl2pPr marL="2128622" indent="0">
              <a:buNone/>
              <a:defRPr sz="5800"/>
            </a:lvl2pPr>
            <a:lvl3pPr marL="4257244" indent="0">
              <a:buNone/>
              <a:defRPr sz="4900"/>
            </a:lvl3pPr>
            <a:lvl4pPr marL="6385866" indent="0">
              <a:buNone/>
              <a:defRPr sz="4400"/>
            </a:lvl4pPr>
            <a:lvl5pPr marL="8514488" indent="0">
              <a:buNone/>
              <a:defRPr sz="4400"/>
            </a:lvl5pPr>
            <a:lvl6pPr marL="10643110" indent="0">
              <a:buNone/>
              <a:defRPr sz="4400"/>
            </a:lvl6pPr>
            <a:lvl7pPr marL="12771732" indent="0">
              <a:buNone/>
              <a:defRPr sz="4400"/>
            </a:lvl7pPr>
            <a:lvl8pPr marL="14900358" indent="0">
              <a:buNone/>
              <a:defRPr sz="4400"/>
            </a:lvl8pPr>
            <a:lvl9pPr marL="17028980" indent="0">
              <a:buNone/>
              <a:defRPr sz="44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B53F4F5-EE04-4894-A9C5-AA8E41244185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2B5FA797-9388-4E08-A297-AA838E176868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7330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75734" y="30468254"/>
            <a:ext cx="18598515" cy="3596949"/>
          </a:xfrm>
        </p:spPr>
        <p:txBody>
          <a:bodyPr anchor="b"/>
          <a:lstStyle>
            <a:lvl1pPr algn="l">
              <a:defRPr sz="93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6075734" y="3889136"/>
            <a:ext cx="18598515" cy="26115645"/>
          </a:xfrm>
          <a:prstGeom prst="rect">
            <a:avLst/>
          </a:prstGeom>
        </p:spPr>
        <p:txBody>
          <a:bodyPr lIns="91415" tIns="45708" rIns="91415" bIns="45708"/>
          <a:lstStyle>
            <a:lvl1pPr marL="0" indent="0">
              <a:buNone/>
              <a:defRPr sz="15100"/>
            </a:lvl1pPr>
            <a:lvl2pPr marL="2128622" indent="0">
              <a:buNone/>
              <a:defRPr sz="12900"/>
            </a:lvl2pPr>
            <a:lvl3pPr marL="4257244" indent="0">
              <a:buNone/>
              <a:defRPr sz="11100"/>
            </a:lvl3pPr>
            <a:lvl4pPr marL="6385866" indent="0">
              <a:buNone/>
              <a:defRPr sz="9300"/>
            </a:lvl4pPr>
            <a:lvl5pPr marL="8514488" indent="0">
              <a:buNone/>
              <a:defRPr sz="9300"/>
            </a:lvl5pPr>
            <a:lvl6pPr marL="10643110" indent="0">
              <a:buNone/>
              <a:defRPr sz="9300"/>
            </a:lvl6pPr>
            <a:lvl7pPr marL="12771732" indent="0">
              <a:buNone/>
              <a:defRPr sz="9300"/>
            </a:lvl7pPr>
            <a:lvl8pPr marL="14900358" indent="0">
              <a:buNone/>
              <a:defRPr sz="9300"/>
            </a:lvl8pPr>
            <a:lvl9pPr marL="17028980" indent="0">
              <a:buNone/>
              <a:defRPr sz="93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75734" y="34065208"/>
            <a:ext cx="18598515" cy="5108266"/>
          </a:xfrm>
          <a:prstGeom prst="rect">
            <a:avLst/>
          </a:prstGeom>
        </p:spPr>
        <p:txBody>
          <a:bodyPr lIns="91415" tIns="45708" rIns="91415" bIns="45708"/>
          <a:lstStyle>
            <a:lvl1pPr marL="0" indent="0">
              <a:buNone/>
              <a:defRPr sz="6700"/>
            </a:lvl1pPr>
            <a:lvl2pPr marL="2128622" indent="0">
              <a:buNone/>
              <a:defRPr sz="5800"/>
            </a:lvl2pPr>
            <a:lvl3pPr marL="4257244" indent="0">
              <a:buNone/>
              <a:defRPr sz="4900"/>
            </a:lvl3pPr>
            <a:lvl4pPr marL="6385866" indent="0">
              <a:buNone/>
              <a:defRPr sz="4400"/>
            </a:lvl4pPr>
            <a:lvl5pPr marL="8514488" indent="0">
              <a:buNone/>
              <a:defRPr sz="4400"/>
            </a:lvl5pPr>
            <a:lvl6pPr marL="10643110" indent="0">
              <a:buNone/>
              <a:defRPr sz="4400"/>
            </a:lvl6pPr>
            <a:lvl7pPr marL="12771732" indent="0">
              <a:buNone/>
              <a:defRPr sz="4400"/>
            </a:lvl7pPr>
            <a:lvl8pPr marL="14900358" indent="0">
              <a:buNone/>
              <a:defRPr sz="4400"/>
            </a:lvl8pPr>
            <a:lvl9pPr marL="17028980" indent="0">
              <a:buNone/>
              <a:defRPr sz="44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ED3DCDA0-0046-4B4C-8248-3A551D2D52E0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C94F77B8-D432-472F-A1FC-04B7B33EE245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097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011368" y="9690235"/>
            <a:ext cx="26999999" cy="28725198"/>
          </a:xfrm>
          <a:prstGeom prst="rect">
            <a:avLst/>
          </a:prstGeom>
        </p:spPr>
        <p:txBody>
          <a:bodyPr vert="eaVert" lIns="91415" tIns="45708" rIns="91415" bIns="45708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29E24308-EC3A-4E76-9B75-4D825B4FC68C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DFC902D7-CD51-4C88-8CED-9ECB110B1E69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837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22473206" y="1743066"/>
            <a:ext cx="6974443" cy="37138220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549876" y="1743066"/>
            <a:ext cx="20406704" cy="37138220"/>
          </a:xfrm>
          <a:prstGeom prst="rect">
            <a:avLst/>
          </a:prstGeom>
        </p:spPr>
        <p:txBody>
          <a:bodyPr vert="eaVert" lIns="91415" tIns="45708" rIns="91415" bIns="45708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49400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39C582E2-CD9B-4FC6-9036-F28C98AD4D8B}" type="datetime1">
              <a:rPr lang="nl-NL" altLang="nl-NL"/>
              <a:pPr>
                <a:defRPr/>
              </a:pPr>
              <a:t>9-3-2018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0590213" y="40339963"/>
            <a:ext cx="981710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2126764">
              <a:defRPr>
                <a:latin typeface="Arial" pitchFamily="-109" charset="-52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22215475" y="40339963"/>
            <a:ext cx="7232650" cy="2319337"/>
          </a:xfrm>
          <a:prstGeom prst="rect">
            <a:avLst/>
          </a:prstGeom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9DBF810-B8AF-4DFD-930A-4C667B2BF7A7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2736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2011363" y="5370513"/>
            <a:ext cx="27000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719795" rIns="425723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Titelstijl van model bewerken</a:t>
            </a:r>
          </a:p>
        </p:txBody>
      </p:sp>
      <p:cxnSp>
        <p:nvCxnSpPr>
          <p:cNvPr id="4" name="Rechte verbindingslijn 3"/>
          <p:cNvCxnSpPr/>
          <p:nvPr/>
        </p:nvCxnSpPr>
        <p:spPr>
          <a:xfrm>
            <a:off x="31750" y="5129213"/>
            <a:ext cx="30965775" cy="0"/>
          </a:xfrm>
          <a:prstGeom prst="line">
            <a:avLst/>
          </a:prstGeom>
          <a:ln w="114300">
            <a:solidFill>
              <a:srgbClr val="5F2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 flipV="1">
            <a:off x="47625" y="43024425"/>
            <a:ext cx="30949900" cy="0"/>
          </a:xfrm>
          <a:prstGeom prst="line">
            <a:avLst/>
          </a:prstGeom>
          <a:ln w="114300">
            <a:solidFill>
              <a:srgbClr val="5F2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9" name="Afbeelding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13057188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hf sldNum="0" hdr="0" ftr="0" dt="0"/>
  <p:txStyles>
    <p:titleStyle>
      <a:lvl1pPr algn="l" defTabSz="2125663" rtl="0" eaLnBrk="0" fontAlgn="base" hangingPunct="0">
        <a:spcBef>
          <a:spcPct val="0"/>
        </a:spcBef>
        <a:spcAft>
          <a:spcPct val="0"/>
        </a:spcAft>
        <a:defRPr sz="8400" b="1" kern="1200">
          <a:solidFill>
            <a:schemeClr val="tx1"/>
          </a:solidFill>
          <a:latin typeface="Arial"/>
          <a:ea typeface="ＭＳ Ｐゴシック" pitchFamily="-109" charset="-128"/>
          <a:cs typeface="ＭＳ Ｐゴシック" pitchFamily="-109" charset="-128"/>
        </a:defRPr>
      </a:lvl1pPr>
      <a:lvl2pPr algn="l" defTabSz="2125663" rtl="0" eaLnBrk="0" fontAlgn="base" hangingPunct="0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2pPr>
      <a:lvl3pPr algn="l" defTabSz="2125663" rtl="0" eaLnBrk="0" fontAlgn="base" hangingPunct="0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3pPr>
      <a:lvl4pPr algn="l" defTabSz="2125663" rtl="0" eaLnBrk="0" fontAlgn="base" hangingPunct="0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4pPr>
      <a:lvl5pPr algn="l" defTabSz="2125663" rtl="0" eaLnBrk="0" fontAlgn="base" hangingPunct="0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5pPr>
      <a:lvl6pPr marL="457067" algn="l" defTabSz="2128235" rtl="0" fontAlgn="base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6pPr>
      <a:lvl7pPr marL="914143" algn="l" defTabSz="2128235" rtl="0" fontAlgn="base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7pPr>
      <a:lvl8pPr marL="1371210" algn="l" defTabSz="2128235" rtl="0" fontAlgn="base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8pPr>
      <a:lvl9pPr marL="1828282" algn="l" defTabSz="2128235" rtl="0" fontAlgn="base">
        <a:spcBef>
          <a:spcPct val="0"/>
        </a:spcBef>
        <a:spcAft>
          <a:spcPct val="0"/>
        </a:spcAft>
        <a:defRPr sz="8400" b="1">
          <a:solidFill>
            <a:schemeClr val="tx1"/>
          </a:solidFill>
          <a:latin typeface="Arial" pitchFamily="-109" charset="-52"/>
          <a:ea typeface="ＭＳ Ｐゴシック" pitchFamily="-109" charset="-128"/>
          <a:cs typeface="ＭＳ Ｐゴシック" pitchFamily="-109" charset="-128"/>
        </a:defRPr>
      </a:lvl9pPr>
    </p:titleStyle>
    <p:bodyStyle>
      <a:lvl1pPr marL="339725" indent="-1935163" algn="l" defTabSz="2125663" rtl="0" eaLnBrk="0" fontAlgn="base" hangingPunct="0">
        <a:spcBef>
          <a:spcPct val="20000"/>
        </a:spcBef>
        <a:spcAft>
          <a:spcPct val="0"/>
        </a:spcAft>
        <a:defRPr sz="3100" b="1" kern="1200">
          <a:solidFill>
            <a:schemeClr val="tx1"/>
          </a:solidFill>
          <a:latin typeface="Arial"/>
          <a:ea typeface="ＭＳ Ｐゴシック" pitchFamily="-109" charset="-128"/>
          <a:cs typeface="ＭＳ Ｐゴシック" pitchFamily="-109" charset="-128"/>
        </a:defRPr>
      </a:lvl1pPr>
      <a:lvl2pPr marL="739775" indent="-2070100" algn="l" defTabSz="2125663" rtl="0" eaLnBrk="0" fontAlgn="base" hangingPunct="0">
        <a:spcBef>
          <a:spcPct val="20000"/>
        </a:spcBef>
        <a:spcAft>
          <a:spcPct val="0"/>
        </a:spcAft>
        <a:defRPr sz="12900" b="1" kern="1200">
          <a:solidFill>
            <a:schemeClr val="tx1"/>
          </a:solidFill>
          <a:latin typeface="Arial"/>
          <a:ea typeface="바탕"/>
          <a:cs typeface="Arial"/>
        </a:defRPr>
      </a:lvl2pPr>
      <a:lvl3pPr marL="1139825" indent="-2203450" algn="l" defTabSz="2125663" rtl="0" eaLnBrk="0" fontAlgn="base" hangingPunct="0">
        <a:spcBef>
          <a:spcPct val="20000"/>
        </a:spcBef>
        <a:spcAft>
          <a:spcPct val="0"/>
        </a:spcAft>
        <a:defRPr sz="2200" kern="1200">
          <a:solidFill>
            <a:schemeClr val="tx1"/>
          </a:solidFill>
          <a:latin typeface="Arial"/>
          <a:ea typeface="바탕"/>
          <a:cs typeface="Arial"/>
        </a:defRPr>
      </a:lvl3pPr>
      <a:lvl4pPr marL="1597025" indent="-2660650" algn="l" defTabSz="2125663" rtl="0" eaLnBrk="0" fontAlgn="base" hangingPunct="0">
        <a:spcBef>
          <a:spcPct val="20000"/>
        </a:spcBef>
        <a:spcAft>
          <a:spcPct val="0"/>
        </a:spcAft>
        <a:defRPr sz="9300" kern="1200">
          <a:solidFill>
            <a:schemeClr val="tx1"/>
          </a:solidFill>
          <a:latin typeface="Arial"/>
          <a:ea typeface="바탕"/>
          <a:cs typeface="Arial"/>
        </a:defRPr>
      </a:lvl4pPr>
      <a:lvl5pPr marL="2054225" indent="-3117850" algn="l" defTabSz="2125663" rtl="0" eaLnBrk="0" fontAlgn="base" hangingPunct="0">
        <a:spcBef>
          <a:spcPct val="20000"/>
        </a:spcBef>
        <a:spcAft>
          <a:spcPct val="0"/>
        </a:spcAft>
        <a:defRPr sz="9300" kern="1200">
          <a:solidFill>
            <a:schemeClr val="tx1"/>
          </a:solidFill>
          <a:latin typeface="Arial"/>
          <a:ea typeface="바탕"/>
          <a:cs typeface="Arial"/>
        </a:defRPr>
      </a:lvl5pPr>
      <a:lvl6pPr marL="11707423" indent="-1064313" algn="l" defTabSz="2128622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6pPr>
      <a:lvl7pPr marL="13836045" indent="-1064313" algn="l" defTabSz="2128622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7pPr>
      <a:lvl8pPr marL="15964667" indent="-1064313" algn="l" defTabSz="2128622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8pPr>
      <a:lvl9pPr marL="18093289" indent="-1064313" algn="l" defTabSz="2128622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128622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257244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385866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4pPr>
      <a:lvl5pPr marL="8514488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5pPr>
      <a:lvl6pPr marL="10643110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6pPr>
      <a:lvl7pPr marL="12771732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7pPr>
      <a:lvl8pPr marL="14900358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8pPr>
      <a:lvl9pPr marL="17028980" algn="l" defTabSz="2128622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tiff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8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646" y="27235645"/>
            <a:ext cx="10510997" cy="788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0" y="5129213"/>
            <a:ext cx="30997525" cy="4752975"/>
          </a:xfrm>
          <a:prstGeom prst="rect">
            <a:avLst/>
          </a:prstGeom>
          <a:solidFill>
            <a:srgbClr val="5F2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713730" y="5145088"/>
            <a:ext cx="26898600" cy="3944937"/>
          </a:xfrm>
        </p:spPr>
        <p:txBody>
          <a:bodyPr>
            <a:noAutofit/>
          </a:bodyPr>
          <a:lstStyle/>
          <a:p>
            <a:pPr algn="ctr" defTabSz="2127250" eaLnBrk="1" hangingPunct="1">
              <a:spcAft>
                <a:spcPts val="4200"/>
              </a:spcAft>
              <a:defRPr/>
            </a:pPr>
            <a:r>
              <a:rPr lang="en-GB" altLang="nl-NL" sz="8800" dirty="0" smtClean="0">
                <a:solidFill>
                  <a:schemeClr val="bg1"/>
                </a:solidFill>
                <a:latin typeface="Verdana" pitchFamily="-112" charset="0"/>
                <a:ea typeface="Arial Bold" charset="0"/>
              </a:rPr>
              <a:t>Unpredictable dynamics of ESBL producing </a:t>
            </a:r>
            <a:r>
              <a:rPr lang="en-GB" altLang="nl-NL" sz="8800" i="1" dirty="0" smtClean="0">
                <a:solidFill>
                  <a:schemeClr val="bg1"/>
                </a:solidFill>
                <a:latin typeface="Verdana" pitchFamily="-112" charset="0"/>
                <a:ea typeface="Arial Bold" charset="0"/>
              </a:rPr>
              <a:t>E. coli </a:t>
            </a:r>
            <a:r>
              <a:rPr lang="en-GB" altLang="nl-NL" sz="8800" dirty="0" smtClean="0">
                <a:solidFill>
                  <a:schemeClr val="bg1"/>
                </a:solidFill>
                <a:latin typeface="Verdana" pitchFamily="-112" charset="0"/>
                <a:ea typeface="Arial Bold" charset="0"/>
              </a:rPr>
              <a:t>within chicken guts</a:t>
            </a:r>
            <a:r>
              <a:rPr lang="en-GB" altLang="nl-NL" sz="8000" dirty="0" smtClean="0">
                <a:latin typeface="Arial Bold" charset="0"/>
                <a:ea typeface="ＭＳ Ｐゴシック" charset="-128"/>
              </a:rPr>
              <a:t/>
            </a:r>
            <a:br>
              <a:rPr lang="en-GB" altLang="nl-NL" sz="8000" dirty="0" smtClean="0">
                <a:latin typeface="Arial Bold" charset="0"/>
                <a:ea typeface="ＭＳ Ｐゴシック" charset="-128"/>
              </a:rPr>
            </a:br>
            <a:r>
              <a:rPr lang="en-GB" altLang="nl-NL" sz="8000" dirty="0" smtClean="0">
                <a:latin typeface="Arial Bold" charset="0"/>
                <a:ea typeface="ＭＳ Ｐゴシック" charset="-128"/>
              </a:rPr>
              <a:t/>
            </a:r>
            <a:br>
              <a:rPr lang="en-GB" altLang="nl-NL" sz="8000" dirty="0" smtClean="0">
                <a:latin typeface="Arial Bold" charset="0"/>
                <a:ea typeface="ＭＳ Ｐゴシック" charset="-128"/>
              </a:rPr>
            </a:br>
            <a:r>
              <a:rPr lang="en-GB" altLang="nl-NL" sz="8000" dirty="0" smtClean="0">
                <a:latin typeface="Arial Bold" charset="0"/>
                <a:ea typeface="ＭＳ Ｐゴシック" charset="-128"/>
              </a:rPr>
              <a:t> </a:t>
            </a:r>
            <a:endParaRPr lang="en-GB" altLang="nl-NL" sz="8000" dirty="0" smtClean="0">
              <a:latin typeface="Arial" charset="0"/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6" name="Tekstvak 14"/>
              <p:cNvSpPr txBox="1">
                <a:spLocks noChangeArrowheads="1"/>
              </p:cNvSpPr>
              <p:nvPr/>
            </p:nvSpPr>
            <p:spPr bwMode="auto">
              <a:xfrm>
                <a:off x="2038549" y="13194085"/>
                <a:ext cx="13704888" cy="4687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45708" rIns="0" bIns="0">
                <a:spAutoFit/>
              </a:bodyPr>
              <a:lstStyle>
                <a:lvl1pPr defTabSz="2127250" eaLnBrk="0" hangingPunct="0"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2127250" eaLnBrk="0" hangingPunct="0"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defTabSz="2127250" eaLnBrk="0" hangingPunct="0"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defTabSz="2127250" eaLnBrk="0" hangingPunct="0"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defTabSz="2127250" eaLnBrk="0" hangingPunct="0"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8967788" indent="-6683375" defTabSz="21272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9424988" indent="-6683375" defTabSz="21272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9882188" indent="-6683375" defTabSz="21272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10339388" indent="-6683375" defTabSz="21272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Aft>
                    <a:spcPts val="1200"/>
                  </a:spcAft>
                </a:pPr>
                <a:r>
                  <a:rPr lang="en-GB" altLang="nl-NL" sz="3200" b="1" dirty="0" smtClean="0">
                    <a:solidFill>
                      <a:srgbClr val="5F247D"/>
                    </a:solidFill>
                    <a:latin typeface="Verdana" pitchFamily="34" charset="0"/>
                  </a:rPr>
                  <a:t>Introduction</a:t>
                </a:r>
                <a:endParaRPr lang="en-GB" altLang="nl-NL" sz="3200" b="1" dirty="0">
                  <a:solidFill>
                    <a:srgbClr val="7F7F7F"/>
                  </a:solidFill>
                  <a:latin typeface="Verdana" pitchFamily="34" charset="0"/>
                  <a:ea typeface="바탕" pitchFamily="18" charset="-127"/>
                </a:endParaRPr>
              </a:p>
              <a:p>
                <a:pPr eaLnBrk="1" hangingPunct="1">
                  <a:lnSpc>
                    <a:spcPct val="110000"/>
                  </a:lnSpc>
                  <a:spcAft>
                    <a:spcPts val="1200"/>
                  </a:spcAft>
                </a:pPr>
                <a:r>
                  <a:rPr lang="en-GB" sz="3200" dirty="0"/>
                  <a:t>IncI1 plasmid carrying the </a:t>
                </a:r>
                <a:r>
                  <a:rPr lang="en-GB" sz="3200" i="1" dirty="0"/>
                  <a:t>bla</a:t>
                </a:r>
                <a:r>
                  <a:rPr lang="en-GB" sz="3200" i="1" baseline="-25000" dirty="0"/>
                  <a:t>ctm-x-1</a:t>
                </a:r>
                <a:r>
                  <a:rPr lang="en-GB" sz="3200" dirty="0"/>
                  <a:t> </a:t>
                </a:r>
                <a:r>
                  <a:rPr lang="en-GB" sz="3200" dirty="0" smtClean="0"/>
                  <a:t>gene are found commonly in broilers in the Netherlands (</a:t>
                </a:r>
                <a:r>
                  <a:rPr lang="en-GB" sz="3200" dirty="0" err="1" smtClean="0"/>
                  <a:t>Veldman</a:t>
                </a:r>
                <a:r>
                  <a:rPr lang="en-GB" sz="3200" dirty="0" smtClean="0"/>
                  <a:t> &amp; Mevius, 2016).  The </a:t>
                </a:r>
                <a:r>
                  <a:rPr lang="en-GB" sz="3200" i="1" dirty="0" smtClean="0"/>
                  <a:t>bla</a:t>
                </a:r>
                <a:r>
                  <a:rPr lang="en-GB" sz="3200" i="1" baseline="-25000" dirty="0" smtClean="0"/>
                  <a:t>ctm-x-1</a:t>
                </a:r>
                <a:r>
                  <a:rPr lang="en-GB" sz="3200" dirty="0" smtClean="0"/>
                  <a:t> gene  codes for extended-spectrum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GB" sz="3200" dirty="0" smtClean="0"/>
                  <a:t> lactamase rendering the bacterium resistant to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GB" sz="3200" dirty="0" smtClean="0"/>
                  <a:t> lactam antibiotics, such as </a:t>
                </a:r>
                <a:r>
                  <a:rPr lang="en-GB" sz="3200" dirty="0" err="1" smtClean="0"/>
                  <a:t>cefotaxim</a:t>
                </a:r>
                <a:r>
                  <a:rPr lang="en-GB" sz="3200" dirty="0" smtClean="0"/>
                  <a:t>. </a:t>
                </a:r>
              </a:p>
              <a:p>
                <a:pPr eaLnBrk="1" hangingPunct="1">
                  <a:lnSpc>
                    <a:spcPct val="110000"/>
                  </a:lnSpc>
                  <a:spcAft>
                    <a:spcPts val="1200"/>
                  </a:spcAft>
                </a:pPr>
                <a:r>
                  <a:rPr lang="en-GB" sz="3200" dirty="0" smtClean="0"/>
                  <a:t>Previously was shown </a:t>
                </a:r>
                <a:r>
                  <a:rPr lang="en-GB" sz="3200" i="1" dirty="0" smtClean="0"/>
                  <a:t>in vitro </a:t>
                </a:r>
                <a:r>
                  <a:rPr lang="en-GB" sz="3200" dirty="0" smtClean="0"/>
                  <a:t>that these plasmids do not go extinct in the absence of antibiotics (Fischer et al. 2014), which suggest persistence within chickens and in flocks. </a:t>
                </a:r>
                <a:endParaRPr lang="en-GB" altLang="nl-NL" sz="3200" dirty="0">
                  <a:solidFill>
                    <a:srgbClr val="7F7F7F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13316" name="Tekstvak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38549" y="13194085"/>
                <a:ext cx="13704888" cy="4687425"/>
              </a:xfrm>
              <a:prstGeom prst="rect">
                <a:avLst/>
              </a:prstGeom>
              <a:blipFill rotWithShape="1">
                <a:blip r:embed="rId3"/>
                <a:stretch>
                  <a:fillRect l="-1779" t="-1691" b="-338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18" name="Tekstvak 26"/>
          <p:cNvSpPr txBox="1">
            <a:spLocks noChangeArrowheads="1"/>
          </p:cNvSpPr>
          <p:nvPr/>
        </p:nvSpPr>
        <p:spPr bwMode="auto">
          <a:xfrm>
            <a:off x="15653145" y="33699745"/>
            <a:ext cx="14829012" cy="6352627"/>
          </a:xfrm>
          <a:prstGeom prst="rect">
            <a:avLst/>
          </a:prstGeom>
          <a:solidFill>
            <a:srgbClr val="5F24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79950" rIns="179950" bIns="0">
            <a:spAutoFit/>
          </a:bodyPr>
          <a:lstStyle>
            <a:lvl1pPr marL="179388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GB" altLang="nl-NL" sz="3600" b="1" dirty="0" smtClean="0">
                <a:solidFill>
                  <a:schemeClr val="bg1"/>
                </a:solidFill>
                <a:latin typeface="Verdana" pitchFamily="34" charset="0"/>
                <a:ea typeface="바탕" pitchFamily="18" charset="-127"/>
              </a:rPr>
              <a:t>Conclusions</a:t>
            </a:r>
            <a:r>
              <a:rPr lang="en-GB" altLang="nl-NL" sz="32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 marL="750888" indent="-571500">
              <a:buFont typeface="Arial" panose="020B0604020202020204" pitchFamily="34" charset="0"/>
              <a:buChar char="•"/>
            </a:pP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100% ESBL carrying </a:t>
            </a:r>
            <a:r>
              <a:rPr lang="en-GB" altLang="nl-NL" sz="3600" i="1" dirty="0" smtClean="0">
                <a:solidFill>
                  <a:schemeClr val="bg1"/>
                </a:solidFill>
                <a:latin typeface="Verdana" pitchFamily="34" charset="0"/>
              </a:rPr>
              <a:t>E. coli</a:t>
            </a:r>
            <a:r>
              <a:rPr lang="en-GB" altLang="nl-NL" sz="3600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GB" altLang="nl-NL" sz="3600" dirty="0" err="1" smtClean="0">
                <a:solidFill>
                  <a:schemeClr val="bg1"/>
                </a:solidFill>
                <a:latin typeface="Verdana" pitchFamily="34" charset="0"/>
              </a:rPr>
              <a:t>inocilate</a:t>
            </a: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 resulted in a larger fraction of the total </a:t>
            </a:r>
            <a:r>
              <a:rPr lang="en-GB" altLang="nl-NL" sz="3600" i="1" dirty="0" smtClean="0">
                <a:solidFill>
                  <a:schemeClr val="bg1"/>
                </a:solidFill>
                <a:latin typeface="Verdana" pitchFamily="34" charset="0"/>
              </a:rPr>
              <a:t>E. coli </a:t>
            </a: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population being the inoculum strain, than for no or partial ESBL carrying inoculate.</a:t>
            </a:r>
          </a:p>
          <a:p>
            <a:pPr marL="750888" indent="-571500">
              <a:buFont typeface="Arial" panose="020B0604020202020204" pitchFamily="34" charset="0"/>
              <a:buChar char="•"/>
            </a:pP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Inter- and intra-strain competition, differences </a:t>
            </a:r>
            <a:r>
              <a:rPr lang="en-GB" altLang="nl-NL" sz="3600" dirty="0">
                <a:solidFill>
                  <a:schemeClr val="bg1"/>
                </a:solidFill>
                <a:latin typeface="Verdana" pitchFamily="34" charset="0"/>
              </a:rPr>
              <a:t>in resident microbiota or a chance process potentially drive the success of colonization and persistence of ESBL carrying plasmids</a:t>
            </a: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.</a:t>
            </a:r>
            <a:endParaRPr lang="en-GB" altLang="nl-NL" sz="3600" i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750888" indent="-571500">
              <a:buFont typeface="Arial" panose="020B0604020202020204" pitchFamily="34" charset="0"/>
              <a:buChar char="•"/>
            </a:pP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The conjugation coefficient was higher in these </a:t>
            </a:r>
            <a:r>
              <a:rPr lang="en-GB" altLang="nl-NL" sz="3600" i="1" dirty="0" smtClean="0">
                <a:solidFill>
                  <a:schemeClr val="bg1"/>
                </a:solidFill>
                <a:latin typeface="Verdana" pitchFamily="34" charset="0"/>
              </a:rPr>
              <a:t>in vivo </a:t>
            </a: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experiments than</a:t>
            </a:r>
            <a:r>
              <a:rPr lang="en-GB" altLang="nl-NL" sz="3600" i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previous</a:t>
            </a:r>
            <a:r>
              <a:rPr lang="en-GB" altLang="nl-NL" sz="3600" i="1" dirty="0" smtClean="0">
                <a:solidFill>
                  <a:schemeClr val="bg1"/>
                </a:solidFill>
                <a:latin typeface="Verdana" pitchFamily="34" charset="0"/>
              </a:rPr>
              <a:t> in vitro </a:t>
            </a:r>
            <a:r>
              <a:rPr lang="en-GB" altLang="nl-NL" sz="3600" dirty="0" smtClean="0">
                <a:solidFill>
                  <a:schemeClr val="bg1"/>
                </a:solidFill>
                <a:latin typeface="Verdana" pitchFamily="34" charset="0"/>
              </a:rPr>
              <a:t>experiments indicating better conditions for conjugations in the chicken gut than in liquid LB medium between donor and recipient strains. </a:t>
            </a:r>
          </a:p>
        </p:txBody>
      </p:sp>
      <p:sp>
        <p:nvSpPr>
          <p:cNvPr id="13320" name="Tekstvak 48"/>
          <p:cNvSpPr txBox="1">
            <a:spLocks noChangeArrowheads="1"/>
          </p:cNvSpPr>
          <p:nvPr/>
        </p:nvSpPr>
        <p:spPr bwMode="auto">
          <a:xfrm>
            <a:off x="31988125" y="40025638"/>
            <a:ext cx="4752975" cy="1984375"/>
          </a:xfrm>
          <a:prstGeom prst="rect">
            <a:avLst/>
          </a:prstGeom>
          <a:noFill/>
          <a:ln w="9525">
            <a:solidFill>
              <a:srgbClr val="CD004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45708" rIns="0" bIns="0">
            <a:spAutoFit/>
          </a:bodyPr>
          <a:lstStyle>
            <a:lvl1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1800" dirty="0" err="1" smtClean="0">
                <a:solidFill>
                  <a:srgbClr val="5F247D"/>
                </a:solidFill>
                <a:latin typeface="Verdana" pitchFamily="34" charset="0"/>
              </a:rPr>
              <a:t>Contactgegevens</a:t>
            </a:r>
            <a:endParaRPr lang="en-GB" altLang="nl-NL" sz="1800" b="1" dirty="0" smtClean="0">
              <a:solidFill>
                <a:srgbClr val="5F247D"/>
              </a:solidFill>
              <a:latin typeface="Verdana" pitchFamily="34" charset="0"/>
            </a:endParaRPr>
          </a:p>
          <a:p>
            <a:pPr eaLnBrk="1" hangingPunct="1"/>
            <a:r>
              <a:rPr lang="en-GB" altLang="nl-NL" sz="1800" b="1" dirty="0" err="1" smtClean="0">
                <a:latin typeface="Verdana" pitchFamily="34" charset="0"/>
              </a:rPr>
              <a:t>Afdeling</a:t>
            </a:r>
            <a:r>
              <a:rPr lang="en-GB" altLang="nl-NL" sz="1800" b="1" dirty="0" smtClean="0">
                <a:latin typeface="Verdana" pitchFamily="34" charset="0"/>
              </a:rPr>
              <a:t> Multimedia</a:t>
            </a:r>
          </a:p>
          <a:p>
            <a:pPr eaLnBrk="1" hangingPunct="1"/>
            <a:r>
              <a:rPr lang="en-GB" altLang="nl-NL" sz="1800" dirty="0" err="1" smtClean="0">
                <a:latin typeface="Verdana" pitchFamily="34" charset="0"/>
              </a:rPr>
              <a:t>Androclusgebouw</a:t>
            </a:r>
            <a:r>
              <a:rPr lang="en-GB" altLang="nl-NL" sz="1800" dirty="0" smtClean="0">
                <a:latin typeface="Verdana" pitchFamily="34" charset="0"/>
              </a:rPr>
              <a:t>, </a:t>
            </a:r>
            <a:r>
              <a:rPr lang="en-GB" altLang="nl-NL" sz="1800" dirty="0" err="1" smtClean="0">
                <a:latin typeface="Verdana" pitchFamily="34" charset="0"/>
              </a:rPr>
              <a:t>kamer</a:t>
            </a:r>
            <a:r>
              <a:rPr lang="en-GB" altLang="nl-NL" sz="1800" dirty="0" smtClean="0">
                <a:latin typeface="Verdana" pitchFamily="34" charset="0"/>
              </a:rPr>
              <a:t> w.146</a:t>
            </a:r>
          </a:p>
          <a:p>
            <a:pPr eaLnBrk="1" hangingPunct="1"/>
            <a:r>
              <a:rPr lang="en-GB" altLang="nl-NL" sz="1800" dirty="0" err="1" smtClean="0">
                <a:latin typeface="Verdana" pitchFamily="34" charset="0"/>
              </a:rPr>
              <a:t>Yalelaan</a:t>
            </a:r>
            <a:r>
              <a:rPr lang="en-GB" altLang="nl-NL" sz="1800" dirty="0" smtClean="0">
                <a:latin typeface="Verdana" pitchFamily="34" charset="0"/>
              </a:rPr>
              <a:t> 1 | 3584 CL Utrecht</a:t>
            </a:r>
          </a:p>
          <a:p>
            <a:pPr eaLnBrk="1" hangingPunct="1"/>
            <a:endParaRPr lang="en-GB" altLang="nl-NL" sz="1800" dirty="0" smtClean="0">
              <a:latin typeface="Verdana" pitchFamily="34" charset="0"/>
            </a:endParaRPr>
          </a:p>
          <a:p>
            <a:pPr eaLnBrk="1" hangingPunct="1"/>
            <a:r>
              <a:rPr lang="en-GB" altLang="nl-NL" sz="1800" dirty="0" smtClean="0">
                <a:latin typeface="Verdana" pitchFamily="34" charset="0"/>
              </a:rPr>
              <a:t>T: 030-2533781</a:t>
            </a:r>
          </a:p>
          <a:p>
            <a:pPr eaLnBrk="1" hangingPunct="1"/>
            <a:r>
              <a:rPr lang="en-GB" altLang="nl-NL" sz="1800" dirty="0" smtClean="0">
                <a:latin typeface="Verdana" pitchFamily="34" charset="0"/>
              </a:rPr>
              <a:t>E: secretariaat.multimedia.vet@uu.nl</a:t>
            </a:r>
            <a:endParaRPr lang="en-GB" altLang="nl-NL" sz="1800" dirty="0">
              <a:latin typeface="Verdana" pitchFamily="34" charset="0"/>
            </a:endParaRPr>
          </a:p>
        </p:txBody>
      </p:sp>
      <p:sp>
        <p:nvSpPr>
          <p:cNvPr id="13321" name="Tekstvak 17"/>
          <p:cNvSpPr txBox="1">
            <a:spLocks noChangeArrowheads="1"/>
          </p:cNvSpPr>
          <p:nvPr/>
        </p:nvSpPr>
        <p:spPr bwMode="auto">
          <a:xfrm>
            <a:off x="31340425" y="592138"/>
            <a:ext cx="3827463" cy="3786187"/>
          </a:xfrm>
          <a:prstGeom prst="rect">
            <a:avLst/>
          </a:prstGeom>
          <a:noFill/>
          <a:ln w="9525">
            <a:solidFill>
              <a:srgbClr val="CD004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2000" dirty="0" err="1" smtClean="0">
                <a:latin typeface="Verdana" pitchFamily="34" charset="0"/>
              </a:rPr>
              <a:t>Deze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ruimte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kan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gebruikt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worden</a:t>
            </a:r>
            <a:r>
              <a:rPr lang="en-GB" altLang="nl-NL" sz="2000" dirty="0" smtClean="0">
                <a:latin typeface="Verdana" pitchFamily="34" charset="0"/>
              </a:rPr>
              <a:t> om extra logo’s </a:t>
            </a:r>
            <a:r>
              <a:rPr lang="en-GB" altLang="nl-NL" sz="2000" dirty="0" err="1" smtClean="0">
                <a:latin typeface="Verdana" pitchFamily="34" charset="0"/>
              </a:rPr>
              <a:t>te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plaatsen</a:t>
            </a:r>
            <a:r>
              <a:rPr lang="en-GB" altLang="nl-NL" sz="2000" dirty="0" smtClean="0">
                <a:latin typeface="Verdana" pitchFamily="34" charset="0"/>
              </a:rPr>
              <a:t> of </a:t>
            </a:r>
            <a:r>
              <a:rPr lang="en-GB" altLang="nl-NL" sz="2000" dirty="0" err="1" smtClean="0">
                <a:latin typeface="Verdana" pitchFamily="34" charset="0"/>
              </a:rPr>
              <a:t>afzenders</a:t>
            </a:r>
            <a:r>
              <a:rPr lang="en-GB" altLang="nl-NL" sz="2000" dirty="0" smtClean="0">
                <a:latin typeface="Verdana" pitchFamily="34" charset="0"/>
              </a:rPr>
              <a:t> toe </a:t>
            </a:r>
            <a:r>
              <a:rPr lang="en-GB" altLang="nl-NL" sz="2000" dirty="0" err="1" smtClean="0">
                <a:latin typeface="Verdana" pitchFamily="34" charset="0"/>
              </a:rPr>
              <a:t>te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voegen</a:t>
            </a:r>
            <a:r>
              <a:rPr lang="en-GB" altLang="nl-NL" sz="2000" dirty="0" smtClean="0">
                <a:latin typeface="Verdana" pitchFamily="34" charset="0"/>
              </a:rPr>
              <a:t>. </a:t>
            </a:r>
            <a:r>
              <a:rPr lang="en-GB" altLang="nl-NL" sz="2000" dirty="0" err="1" smtClean="0">
                <a:latin typeface="Verdana" pitchFamily="34" charset="0"/>
              </a:rPr>
              <a:t>Bijvoorbeeld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faculteitsnaam</a:t>
            </a:r>
            <a:r>
              <a:rPr lang="en-GB" altLang="nl-NL" sz="2000" dirty="0" smtClean="0">
                <a:latin typeface="Verdana" pitchFamily="34" charset="0"/>
              </a:rPr>
              <a:t>, </a:t>
            </a:r>
            <a:r>
              <a:rPr lang="en-GB" altLang="nl-NL" sz="2000" dirty="0" err="1" smtClean="0">
                <a:latin typeface="Verdana" pitchFamily="34" charset="0"/>
              </a:rPr>
              <a:t>vakgroep</a:t>
            </a:r>
            <a:r>
              <a:rPr lang="en-GB" altLang="nl-NL" sz="2000" dirty="0" smtClean="0">
                <a:latin typeface="Verdana" pitchFamily="34" charset="0"/>
              </a:rPr>
              <a:t>, </a:t>
            </a:r>
            <a:r>
              <a:rPr lang="en-GB" altLang="nl-NL" sz="2000" dirty="0" err="1" smtClean="0">
                <a:latin typeface="Verdana" pitchFamily="34" charset="0"/>
              </a:rPr>
              <a:t>onderzoeksschool</a:t>
            </a:r>
            <a:r>
              <a:rPr lang="en-GB" altLang="nl-NL" sz="2000" dirty="0" smtClean="0">
                <a:latin typeface="Verdana" pitchFamily="34" charset="0"/>
              </a:rPr>
              <a:t> etc.</a:t>
            </a:r>
          </a:p>
          <a:p>
            <a:pPr eaLnBrk="1" hangingPunct="1"/>
            <a:r>
              <a:rPr lang="en-GB" altLang="nl-NL" sz="2000" b="1" dirty="0" smtClean="0">
                <a:latin typeface="Verdana" pitchFamily="34" charset="0"/>
              </a:rPr>
              <a:t>Let op </a:t>
            </a:r>
            <a:r>
              <a:rPr lang="en-GB" altLang="nl-NL" sz="2000" b="1" dirty="0" err="1" smtClean="0">
                <a:latin typeface="Verdana" pitchFamily="34" charset="0"/>
              </a:rPr>
              <a:t>dat</a:t>
            </a:r>
            <a:r>
              <a:rPr lang="en-GB" altLang="nl-NL" sz="2000" b="1" dirty="0" smtClean="0">
                <a:latin typeface="Verdana" pitchFamily="34" charset="0"/>
              </a:rPr>
              <a:t> </a:t>
            </a:r>
            <a:r>
              <a:rPr lang="en-GB" altLang="nl-NL" sz="2000" b="1" dirty="0" err="1" smtClean="0">
                <a:latin typeface="Verdana" pitchFamily="34" charset="0"/>
              </a:rPr>
              <a:t>er</a:t>
            </a:r>
            <a:r>
              <a:rPr lang="en-GB" altLang="nl-NL" sz="2000" b="1" dirty="0" smtClean="0">
                <a:latin typeface="Verdana" pitchFamily="34" charset="0"/>
              </a:rPr>
              <a:t> </a:t>
            </a:r>
            <a:r>
              <a:rPr lang="en-GB" altLang="nl-NL" sz="2000" b="1" dirty="0" err="1" smtClean="0">
                <a:latin typeface="Verdana" pitchFamily="34" charset="0"/>
              </a:rPr>
              <a:t>bij</a:t>
            </a:r>
            <a:r>
              <a:rPr lang="en-GB" altLang="nl-NL" sz="2000" b="1" dirty="0" smtClean="0">
                <a:latin typeface="Verdana" pitchFamily="34" charset="0"/>
              </a:rPr>
              <a:t> het correct </a:t>
            </a:r>
            <a:r>
              <a:rPr lang="en-GB" altLang="nl-NL" sz="2000" b="1" dirty="0" err="1" smtClean="0">
                <a:latin typeface="Verdana" pitchFamily="34" charset="0"/>
              </a:rPr>
              <a:t>gebruik</a:t>
            </a:r>
            <a:r>
              <a:rPr lang="en-GB" altLang="nl-NL" sz="2000" b="1" dirty="0" smtClean="0">
                <a:latin typeface="Verdana" pitchFamily="34" charset="0"/>
              </a:rPr>
              <a:t> van de UU </a:t>
            </a:r>
            <a:r>
              <a:rPr lang="en-GB" altLang="nl-NL" sz="2000" b="1" dirty="0" err="1" smtClean="0">
                <a:latin typeface="Verdana" pitchFamily="34" charset="0"/>
              </a:rPr>
              <a:t>huisstijl</a:t>
            </a:r>
            <a:r>
              <a:rPr lang="en-GB" altLang="nl-NL" sz="2000" b="1" dirty="0" smtClean="0">
                <a:latin typeface="Verdana" pitchFamily="34" charset="0"/>
              </a:rPr>
              <a:t> </a:t>
            </a:r>
            <a:r>
              <a:rPr lang="en-GB" altLang="nl-NL" sz="2000" b="1" dirty="0" err="1" smtClean="0">
                <a:latin typeface="Verdana" pitchFamily="34" charset="0"/>
              </a:rPr>
              <a:t>rondom</a:t>
            </a:r>
            <a:r>
              <a:rPr lang="en-GB" altLang="nl-NL" sz="2000" b="1" dirty="0" smtClean="0">
                <a:latin typeface="Verdana" pitchFamily="34" charset="0"/>
              </a:rPr>
              <a:t> het UU logo </a:t>
            </a:r>
            <a:r>
              <a:rPr lang="en-GB" altLang="nl-NL" sz="2000" b="1" dirty="0" err="1" smtClean="0">
                <a:latin typeface="Verdana" pitchFamily="34" charset="0"/>
              </a:rPr>
              <a:t>altijd</a:t>
            </a:r>
            <a:r>
              <a:rPr lang="en-GB" altLang="nl-NL" sz="2000" b="1" dirty="0" smtClean="0">
                <a:latin typeface="Verdana" pitchFamily="34" charset="0"/>
              </a:rPr>
              <a:t> </a:t>
            </a:r>
            <a:r>
              <a:rPr lang="en-GB" altLang="nl-NL" sz="2000" b="1" dirty="0" err="1" smtClean="0">
                <a:latin typeface="Verdana" pitchFamily="34" charset="0"/>
              </a:rPr>
              <a:t>een</a:t>
            </a:r>
            <a:r>
              <a:rPr lang="en-GB" altLang="nl-NL" sz="2000" b="1" dirty="0" smtClean="0">
                <a:latin typeface="Verdana" pitchFamily="34" charset="0"/>
              </a:rPr>
              <a:t> </a:t>
            </a:r>
            <a:r>
              <a:rPr lang="en-GB" altLang="nl-NL" sz="2000" b="1" dirty="0" err="1" smtClean="0">
                <a:latin typeface="Verdana" pitchFamily="34" charset="0"/>
              </a:rPr>
              <a:t>witruimte</a:t>
            </a:r>
            <a:r>
              <a:rPr lang="en-GB" altLang="nl-NL" sz="2000" b="1" dirty="0" smtClean="0">
                <a:latin typeface="Verdana" pitchFamily="34" charset="0"/>
              </a:rPr>
              <a:t> van </a:t>
            </a:r>
            <a:r>
              <a:rPr lang="en-GB" altLang="nl-NL" sz="2000" b="1" dirty="0" err="1" smtClean="0">
                <a:latin typeface="Verdana" pitchFamily="34" charset="0"/>
              </a:rPr>
              <a:t>minimaal</a:t>
            </a:r>
            <a:r>
              <a:rPr lang="en-GB" altLang="nl-NL" sz="2000" b="1" dirty="0" smtClean="0">
                <a:latin typeface="Verdana" pitchFamily="34" charset="0"/>
              </a:rPr>
              <a:t> 5 cm </a:t>
            </a:r>
            <a:r>
              <a:rPr lang="en-GB" altLang="nl-NL" sz="2000" b="1" dirty="0" err="1" smtClean="0">
                <a:latin typeface="Verdana" pitchFamily="34" charset="0"/>
              </a:rPr>
              <a:t>moet</a:t>
            </a:r>
            <a:r>
              <a:rPr lang="en-GB" altLang="nl-NL" sz="2000" b="1" dirty="0" smtClean="0">
                <a:latin typeface="Verdana" pitchFamily="34" charset="0"/>
              </a:rPr>
              <a:t> </a:t>
            </a:r>
            <a:r>
              <a:rPr lang="en-GB" altLang="nl-NL" sz="2000" b="1" dirty="0" err="1" smtClean="0">
                <a:latin typeface="Verdana" pitchFamily="34" charset="0"/>
              </a:rPr>
              <a:t>zijn</a:t>
            </a:r>
            <a:r>
              <a:rPr lang="en-GB" altLang="nl-NL" sz="2000" b="1" dirty="0" smtClean="0">
                <a:latin typeface="Verdana" pitchFamily="34" charset="0"/>
              </a:rPr>
              <a:t>!</a:t>
            </a:r>
            <a:endParaRPr lang="en-GB" altLang="nl-NL" sz="2000" b="1" dirty="0">
              <a:latin typeface="Verdana" pitchFamily="34" charset="0"/>
            </a:endParaRPr>
          </a:p>
        </p:txBody>
      </p:sp>
      <p:cxnSp>
        <p:nvCxnSpPr>
          <p:cNvPr id="22" name="Rechte verbindingslijn 21"/>
          <p:cNvCxnSpPr/>
          <p:nvPr/>
        </p:nvCxnSpPr>
        <p:spPr>
          <a:xfrm>
            <a:off x="2087563" y="18522677"/>
            <a:ext cx="26877962" cy="1588"/>
          </a:xfrm>
          <a:prstGeom prst="line">
            <a:avLst/>
          </a:prstGeom>
          <a:ln w="50800" cap="flat" cmpd="sng" algn="ctr">
            <a:solidFill>
              <a:srgbClr val="5F247D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/>
          <p:cNvCxnSpPr/>
          <p:nvPr/>
        </p:nvCxnSpPr>
        <p:spPr>
          <a:xfrm>
            <a:off x="2085975" y="13046075"/>
            <a:ext cx="26877963" cy="1588"/>
          </a:xfrm>
          <a:prstGeom prst="line">
            <a:avLst/>
          </a:prstGeom>
          <a:ln w="50800" cap="flat" cmpd="sng" algn="ctr">
            <a:solidFill>
              <a:srgbClr val="5F247D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29" name="Tekstvak 17"/>
          <p:cNvSpPr txBox="1">
            <a:spLocks noChangeArrowheads="1"/>
          </p:cNvSpPr>
          <p:nvPr/>
        </p:nvSpPr>
        <p:spPr bwMode="auto">
          <a:xfrm>
            <a:off x="31388050" y="12546013"/>
            <a:ext cx="3765550" cy="969962"/>
          </a:xfrm>
          <a:prstGeom prst="rect">
            <a:avLst/>
          </a:prstGeom>
          <a:noFill/>
          <a:ln w="9525">
            <a:solidFill>
              <a:srgbClr val="CD004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45708" rIns="91415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2000" dirty="0" smtClean="0">
                <a:latin typeface="Verdana" pitchFamily="34" charset="0"/>
              </a:rPr>
              <a:t>Het </a:t>
            </a:r>
            <a:r>
              <a:rPr lang="en-GB" altLang="nl-NL" sz="2000" dirty="0" err="1" smtClean="0">
                <a:latin typeface="Verdana" pitchFamily="34" charset="0"/>
              </a:rPr>
              <a:t>gebruik</a:t>
            </a:r>
            <a:r>
              <a:rPr lang="en-GB" altLang="nl-NL" sz="2000" dirty="0" smtClean="0">
                <a:latin typeface="Verdana" pitchFamily="34" charset="0"/>
              </a:rPr>
              <a:t> van </a:t>
            </a:r>
            <a:r>
              <a:rPr lang="en-GB" altLang="nl-NL" sz="2000" dirty="0" err="1" smtClean="0">
                <a:latin typeface="Verdana" pitchFamily="34" charset="0"/>
              </a:rPr>
              <a:t>lijnen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kan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een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duidelijke</a:t>
            </a:r>
            <a:r>
              <a:rPr lang="en-GB" altLang="nl-NL" sz="2000" dirty="0" smtClean="0">
                <a:latin typeface="Verdana" pitchFamily="34" charset="0"/>
              </a:rPr>
              <a:t> </a:t>
            </a:r>
            <a:r>
              <a:rPr lang="en-GB" altLang="nl-NL" sz="2000" dirty="0" err="1" smtClean="0">
                <a:latin typeface="Verdana" pitchFamily="34" charset="0"/>
              </a:rPr>
              <a:t>indeling</a:t>
            </a:r>
            <a:r>
              <a:rPr lang="en-GB" altLang="nl-NL" sz="2000" dirty="0" smtClean="0">
                <a:latin typeface="Verdana" pitchFamily="34" charset="0"/>
              </a:rPr>
              <a:t> van je poster </a:t>
            </a:r>
            <a:r>
              <a:rPr lang="en-GB" altLang="nl-NL" sz="2000" dirty="0" err="1" smtClean="0">
                <a:latin typeface="Verdana" pitchFamily="34" charset="0"/>
              </a:rPr>
              <a:t>versterken</a:t>
            </a:r>
            <a:endParaRPr lang="en-GB" altLang="nl-NL" sz="2000" b="1" dirty="0">
              <a:latin typeface="Verdana" pitchFamily="34" charset="0"/>
            </a:endParaRPr>
          </a:p>
        </p:txBody>
      </p:sp>
      <p:sp>
        <p:nvSpPr>
          <p:cNvPr id="13370" name="Text Box 23"/>
          <p:cNvSpPr txBox="1">
            <a:spLocks noChangeArrowheads="1"/>
          </p:cNvSpPr>
          <p:nvPr/>
        </p:nvSpPr>
        <p:spPr bwMode="auto">
          <a:xfrm>
            <a:off x="2168525" y="11463338"/>
            <a:ext cx="7621588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3000" dirty="0" smtClean="0">
                <a:latin typeface="Verdana" pitchFamily="34" charset="0"/>
              </a:rPr>
              <a:t>1 Universiteit Utrecht, Faculty of Veterinary Medicine</a:t>
            </a:r>
            <a:endParaRPr lang="en-GB" altLang="nl-NL" sz="3000" dirty="0">
              <a:latin typeface="Verdana" pitchFamily="34" charset="0"/>
            </a:endParaRPr>
          </a:p>
        </p:txBody>
      </p:sp>
      <p:sp>
        <p:nvSpPr>
          <p:cNvPr id="13371" name="Text Box 24"/>
          <p:cNvSpPr txBox="1">
            <a:spLocks noChangeArrowheads="1"/>
          </p:cNvSpPr>
          <p:nvPr/>
        </p:nvSpPr>
        <p:spPr bwMode="auto">
          <a:xfrm>
            <a:off x="10810875" y="11460163"/>
            <a:ext cx="7621588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3000" dirty="0" smtClean="0">
                <a:latin typeface="Verdana" pitchFamily="34" charset="0"/>
              </a:rPr>
              <a:t>2 </a:t>
            </a:r>
            <a:r>
              <a:rPr lang="en-GB" altLang="nl-NL" sz="3000" dirty="0" err="1" smtClean="0">
                <a:latin typeface="Verdana" pitchFamily="34" charset="0"/>
              </a:rPr>
              <a:t>RIVM</a:t>
            </a:r>
            <a:r>
              <a:rPr lang="en-GB" altLang="nl-NL" sz="3000" dirty="0" smtClean="0">
                <a:latin typeface="Verdana" pitchFamily="34" charset="0"/>
              </a:rPr>
              <a:t>, National Institute for Public Health and the Environment</a:t>
            </a:r>
            <a:endParaRPr lang="en-GB" altLang="nl-NL" sz="3000" dirty="0">
              <a:latin typeface="Verdana" pitchFamily="34" charset="0"/>
            </a:endParaRPr>
          </a:p>
        </p:txBody>
      </p:sp>
      <p:sp>
        <p:nvSpPr>
          <p:cNvPr id="13372" name="Rectangle 30"/>
          <p:cNvSpPr>
            <a:spLocks noChangeArrowheads="1"/>
          </p:cNvSpPr>
          <p:nvPr/>
        </p:nvSpPr>
        <p:spPr bwMode="auto">
          <a:xfrm>
            <a:off x="2073275" y="10313765"/>
            <a:ext cx="268176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3200" b="1" dirty="0" smtClean="0">
                <a:latin typeface="Verdana" pitchFamily="34" charset="0"/>
              </a:rPr>
              <a:t>Egil A.J. Fischer</a:t>
            </a:r>
            <a:r>
              <a:rPr lang="en-GB" altLang="nl-NL" sz="3200" b="1" baseline="30000" dirty="0" smtClean="0">
                <a:latin typeface="Verdana" pitchFamily="34" charset="0"/>
              </a:rPr>
              <a:t>1 </a:t>
            </a:r>
            <a:r>
              <a:rPr lang="en-GB" altLang="nl-NL" sz="3200" b="1" dirty="0" smtClean="0">
                <a:latin typeface="Verdana" pitchFamily="34" charset="0"/>
              </a:rPr>
              <a:t>| Cindy M. Dierikx</a:t>
            </a:r>
            <a:r>
              <a:rPr lang="en-GB" altLang="nl-NL" sz="3200" b="1" baseline="30000" dirty="0" smtClean="0">
                <a:latin typeface="Verdana" pitchFamily="34" charset="0"/>
              </a:rPr>
              <a:t>2</a:t>
            </a:r>
            <a:r>
              <a:rPr lang="en-GB" altLang="nl-NL" sz="3200" b="1" dirty="0" smtClean="0">
                <a:latin typeface="Verdana" pitchFamily="34" charset="0"/>
              </a:rPr>
              <a:t> | Alieda van Essen-Zandbergen</a:t>
            </a:r>
            <a:r>
              <a:rPr lang="en-GB" altLang="nl-NL" sz="3200" b="1" baseline="30000" dirty="0" smtClean="0">
                <a:latin typeface="Verdana" pitchFamily="34" charset="0"/>
              </a:rPr>
              <a:t>3 </a:t>
            </a:r>
            <a:r>
              <a:rPr lang="en-GB" altLang="nl-NL" sz="3200" b="1" dirty="0" smtClean="0">
                <a:latin typeface="Verdana" pitchFamily="34" charset="0"/>
              </a:rPr>
              <a:t>| Francisca C. Velkers</a:t>
            </a:r>
            <a:r>
              <a:rPr lang="en-GB" altLang="nl-NL" sz="3200" b="1" baseline="30000" dirty="0" smtClean="0">
                <a:latin typeface="Verdana" pitchFamily="34" charset="0"/>
              </a:rPr>
              <a:t>1</a:t>
            </a:r>
            <a:r>
              <a:rPr lang="en-GB" altLang="nl-NL" sz="3200" b="1" dirty="0" smtClean="0">
                <a:latin typeface="Verdana" pitchFamily="34" charset="0"/>
              </a:rPr>
              <a:t> | Arjan Stegeman</a:t>
            </a:r>
            <a:r>
              <a:rPr lang="en-GB" altLang="nl-NL" sz="3200" b="1" baseline="30000" dirty="0" smtClean="0">
                <a:latin typeface="Verdana" pitchFamily="34" charset="0"/>
              </a:rPr>
              <a:t>1</a:t>
            </a:r>
            <a:r>
              <a:rPr lang="en-GB" altLang="nl-NL" sz="3200" b="1" dirty="0" smtClean="0">
                <a:latin typeface="Verdana" pitchFamily="34" charset="0"/>
              </a:rPr>
              <a:t>| </a:t>
            </a:r>
          </a:p>
          <a:p>
            <a:pPr eaLnBrk="1" hangingPunct="1"/>
            <a:r>
              <a:rPr lang="en-GB" altLang="nl-NL" sz="3200" b="1" dirty="0" smtClean="0">
                <a:latin typeface="Verdana" pitchFamily="34" charset="0"/>
              </a:rPr>
              <a:t>Dik Mevius</a:t>
            </a:r>
            <a:r>
              <a:rPr lang="en-GB" altLang="nl-NL" sz="3200" b="1" baseline="30000" dirty="0" smtClean="0">
                <a:latin typeface="Verdana" pitchFamily="34" charset="0"/>
              </a:rPr>
              <a:t>1,3</a:t>
            </a:r>
            <a:r>
              <a:rPr lang="en-GB" altLang="nl-NL" sz="3200" b="1" dirty="0" smtClean="0">
                <a:latin typeface="Verdana" pitchFamily="34" charset="0"/>
              </a:rPr>
              <a:t>| Don Klinkenberg</a:t>
            </a:r>
            <a:r>
              <a:rPr lang="en-GB" altLang="nl-NL" sz="3200" b="1" baseline="30000" dirty="0" smtClean="0">
                <a:latin typeface="Verdana" pitchFamily="34" charset="0"/>
              </a:rPr>
              <a:t>2</a:t>
            </a:r>
            <a:endParaRPr lang="en-GB" altLang="nl-NL" sz="3200" b="1" dirty="0">
              <a:latin typeface="Verdana" pitchFamily="34" charset="0"/>
            </a:endParaRPr>
          </a:p>
        </p:txBody>
      </p:sp>
      <p:sp>
        <p:nvSpPr>
          <p:cNvPr id="13373" name="Text Box 24"/>
          <p:cNvSpPr txBox="1">
            <a:spLocks noChangeArrowheads="1"/>
          </p:cNvSpPr>
          <p:nvPr/>
        </p:nvSpPr>
        <p:spPr bwMode="auto">
          <a:xfrm>
            <a:off x="19799300" y="11463338"/>
            <a:ext cx="7621588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195763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1957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3000" dirty="0" smtClean="0">
                <a:latin typeface="Verdana" pitchFamily="34" charset="0"/>
              </a:rPr>
              <a:t>3 Wageningen </a:t>
            </a:r>
            <a:r>
              <a:rPr lang="en-GB" altLang="nl-NL" sz="3000" dirty="0" err="1" smtClean="0">
                <a:latin typeface="Verdana" pitchFamily="34" charset="0"/>
              </a:rPr>
              <a:t>Bioveterinary</a:t>
            </a:r>
            <a:r>
              <a:rPr lang="en-GB" altLang="nl-NL" sz="3000" dirty="0" smtClean="0">
                <a:latin typeface="Verdana" pitchFamily="34" charset="0"/>
              </a:rPr>
              <a:t> Research</a:t>
            </a:r>
            <a:endParaRPr lang="en-GB" altLang="nl-NL" sz="3000" dirty="0">
              <a:latin typeface="Verdana" pitchFamily="34" charset="0"/>
            </a:endParaRPr>
          </a:p>
        </p:txBody>
      </p:sp>
      <p:sp>
        <p:nvSpPr>
          <p:cNvPr id="13374" name="Tekstvak 13"/>
          <p:cNvSpPr txBox="1">
            <a:spLocks noChangeArrowheads="1"/>
          </p:cNvSpPr>
          <p:nvPr/>
        </p:nvSpPr>
        <p:spPr bwMode="auto">
          <a:xfrm>
            <a:off x="31326138" y="6997700"/>
            <a:ext cx="3827462" cy="1016000"/>
          </a:xfrm>
          <a:prstGeom prst="rect">
            <a:avLst/>
          </a:prstGeom>
          <a:noFill/>
          <a:ln w="9525">
            <a:solidFill>
              <a:srgbClr val="CD004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212566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nl-NL" sz="2000" i="1" dirty="0" smtClean="0">
                <a:solidFill>
                  <a:srgbClr val="C00000"/>
                </a:solidFill>
                <a:latin typeface="Verdana" pitchFamily="34" charset="0"/>
              </a:rPr>
              <a:t>Let op:</a:t>
            </a:r>
            <a:r>
              <a:rPr lang="en-GB" altLang="nl-NL" sz="2000" i="1" dirty="0" smtClean="0">
                <a:latin typeface="Verdana" pitchFamily="34" charset="0"/>
              </a:rPr>
              <a:t> in </a:t>
            </a:r>
            <a:r>
              <a:rPr lang="en-GB" altLang="nl-NL" sz="2000" i="1" dirty="0" err="1" smtClean="0">
                <a:latin typeface="Verdana" pitchFamily="34" charset="0"/>
              </a:rPr>
              <a:t>deze</a:t>
            </a:r>
            <a:r>
              <a:rPr lang="en-GB" altLang="nl-NL" sz="2000" i="1" dirty="0" smtClean="0">
                <a:latin typeface="Verdana" pitchFamily="34" charset="0"/>
              </a:rPr>
              <a:t> poster is de </a:t>
            </a:r>
            <a:r>
              <a:rPr lang="en-GB" altLang="nl-NL" sz="2000" i="1" dirty="0" err="1" smtClean="0">
                <a:latin typeface="Verdana" pitchFamily="34" charset="0"/>
              </a:rPr>
              <a:t>hoogte</a:t>
            </a:r>
            <a:r>
              <a:rPr lang="en-GB" altLang="nl-NL" sz="2000" i="1" dirty="0" smtClean="0">
                <a:latin typeface="Verdana" pitchFamily="34" charset="0"/>
              </a:rPr>
              <a:t> van </a:t>
            </a:r>
            <a:r>
              <a:rPr lang="en-GB" altLang="nl-NL" sz="2000" i="1" dirty="0" err="1" smtClean="0">
                <a:latin typeface="Verdana" pitchFamily="34" charset="0"/>
              </a:rPr>
              <a:t>deze</a:t>
            </a:r>
            <a:r>
              <a:rPr lang="en-GB" altLang="nl-NL" sz="2000" i="1" dirty="0" smtClean="0">
                <a:latin typeface="Verdana" pitchFamily="34" charset="0"/>
              </a:rPr>
              <a:t> </a:t>
            </a:r>
            <a:r>
              <a:rPr lang="en-GB" altLang="nl-NL" sz="2000" i="1" dirty="0" err="1" smtClean="0">
                <a:latin typeface="Verdana" pitchFamily="34" charset="0"/>
              </a:rPr>
              <a:t>paarse</a:t>
            </a:r>
            <a:r>
              <a:rPr lang="en-GB" altLang="nl-NL" sz="2000" i="1" dirty="0" smtClean="0">
                <a:latin typeface="Verdana" pitchFamily="34" charset="0"/>
              </a:rPr>
              <a:t> </a:t>
            </a:r>
            <a:r>
              <a:rPr lang="en-GB" altLang="nl-NL" sz="2000" i="1" dirty="0" err="1" smtClean="0">
                <a:latin typeface="Verdana" pitchFamily="34" charset="0"/>
              </a:rPr>
              <a:t>titelbalk</a:t>
            </a:r>
            <a:r>
              <a:rPr lang="en-GB" altLang="nl-NL" sz="2000" i="1" dirty="0" smtClean="0">
                <a:latin typeface="Verdana" pitchFamily="34" charset="0"/>
              </a:rPr>
              <a:t> </a:t>
            </a:r>
            <a:r>
              <a:rPr lang="en-GB" altLang="nl-NL" sz="2000" i="1" dirty="0" err="1" smtClean="0">
                <a:latin typeface="Verdana" pitchFamily="34" charset="0"/>
              </a:rPr>
              <a:t>aan</a:t>
            </a:r>
            <a:r>
              <a:rPr lang="en-GB" altLang="nl-NL" sz="2000" i="1" dirty="0" smtClean="0">
                <a:latin typeface="Verdana" pitchFamily="34" charset="0"/>
              </a:rPr>
              <a:t> </a:t>
            </a:r>
            <a:r>
              <a:rPr lang="en-GB" altLang="nl-NL" sz="2000" i="1" dirty="0" err="1" smtClean="0">
                <a:latin typeface="Verdana" pitchFamily="34" charset="0"/>
              </a:rPr>
              <a:t>te</a:t>
            </a:r>
            <a:r>
              <a:rPr lang="en-GB" altLang="nl-NL" sz="2000" i="1" dirty="0" smtClean="0">
                <a:latin typeface="Verdana" pitchFamily="34" charset="0"/>
              </a:rPr>
              <a:t> </a:t>
            </a:r>
            <a:r>
              <a:rPr lang="en-GB" altLang="nl-NL" sz="2000" i="1" dirty="0" err="1" smtClean="0">
                <a:latin typeface="Verdana" pitchFamily="34" charset="0"/>
              </a:rPr>
              <a:t>passen</a:t>
            </a:r>
            <a:endParaRPr lang="en-GB" altLang="nl-NL" sz="2000" i="1" dirty="0">
              <a:latin typeface="Verdana" pitchFamily="34" charset="0"/>
            </a:endParaRPr>
          </a:p>
        </p:txBody>
      </p:sp>
      <p:pic>
        <p:nvPicPr>
          <p:cNvPr id="13375" name="Picture 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0" y="591002"/>
            <a:ext cx="10160794" cy="386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78" name="Picture 6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0094" y="319754"/>
            <a:ext cx="6582445" cy="442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kstvak 14"/>
          <p:cNvSpPr txBox="1">
            <a:spLocks noChangeArrowheads="1"/>
          </p:cNvSpPr>
          <p:nvPr/>
        </p:nvSpPr>
        <p:spPr bwMode="auto">
          <a:xfrm>
            <a:off x="16162716" y="13194085"/>
            <a:ext cx="12600063" cy="499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solidFill>
                  <a:srgbClr val="5F247D"/>
                </a:solidFill>
                <a:latin typeface="Verdana" pitchFamily="34" charset="0"/>
              </a:rPr>
              <a:t>Objectives</a:t>
            </a:r>
          </a:p>
          <a:p>
            <a:pPr algn="ctr"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latin typeface="Verdana" pitchFamily="34" charset="0"/>
                <a:cs typeface="Arial" charset="0"/>
              </a:rPr>
              <a:t>to find out </a:t>
            </a:r>
          </a:p>
          <a:p>
            <a:pPr algn="ctr"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latin typeface="Verdana" pitchFamily="34" charset="0"/>
                <a:cs typeface="Arial" charset="0"/>
              </a:rPr>
              <a:t>if ESBL carrying </a:t>
            </a:r>
            <a:r>
              <a:rPr lang="en-GB" altLang="nl-NL" sz="3200" b="1" i="1" dirty="0" smtClean="0">
                <a:latin typeface="Verdana" pitchFamily="34" charset="0"/>
                <a:cs typeface="Arial" charset="0"/>
              </a:rPr>
              <a:t>E. coli</a:t>
            </a:r>
            <a:r>
              <a:rPr lang="en-GB" altLang="nl-NL" sz="3200" b="1" dirty="0" smtClean="0">
                <a:latin typeface="Verdana" pitchFamily="34" charset="0"/>
                <a:cs typeface="Arial" charset="0"/>
              </a:rPr>
              <a:t> could colonize the gut of young chicks </a:t>
            </a:r>
          </a:p>
          <a:p>
            <a:pPr algn="ctr"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dirty="0" smtClean="0">
                <a:latin typeface="Verdana" pitchFamily="34" charset="0"/>
                <a:cs typeface="Arial" charset="0"/>
              </a:rPr>
              <a:t>and </a:t>
            </a:r>
          </a:p>
          <a:p>
            <a:pPr algn="ctr"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latin typeface="Verdana" pitchFamily="34" charset="0"/>
                <a:cs typeface="Arial" charset="0"/>
              </a:rPr>
              <a:t>if competition with the same strain without the plasmid in the inoculum influences the capability of colonization</a:t>
            </a:r>
            <a:endParaRPr lang="en-GB" altLang="nl-NL" sz="3200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34" name="Tekstvak 14"/>
          <p:cNvSpPr txBox="1">
            <a:spLocks noChangeArrowheads="1"/>
          </p:cNvSpPr>
          <p:nvPr/>
        </p:nvSpPr>
        <p:spPr bwMode="auto">
          <a:xfrm>
            <a:off x="1673226" y="27163637"/>
            <a:ext cx="13704888" cy="58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solidFill>
                  <a:srgbClr val="5F247D"/>
                </a:solidFill>
                <a:latin typeface="Verdana" pitchFamily="34" charset="0"/>
              </a:rPr>
              <a:t>Dynamic Model</a:t>
            </a:r>
            <a:endParaRPr lang="en-GB" altLang="nl-NL" sz="3200" b="1" dirty="0">
              <a:solidFill>
                <a:srgbClr val="7F7F7F"/>
              </a:solidFill>
              <a:latin typeface="Verdana" pitchFamily="34" charset="0"/>
              <a:ea typeface="바탕" pitchFamily="18" charset="-127"/>
            </a:endParaRPr>
          </a:p>
        </p:txBody>
      </p:sp>
      <p:sp>
        <p:nvSpPr>
          <p:cNvPr id="4" name="Rectangle 68"/>
          <p:cNvSpPr>
            <a:spLocks noChangeArrowheads="1"/>
          </p:cNvSpPr>
          <p:nvPr/>
        </p:nvSpPr>
        <p:spPr bwMode="auto">
          <a:xfrm>
            <a:off x="0" y="-463897"/>
            <a:ext cx="18473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6" name="Rectangle 71"/>
          <p:cNvSpPr>
            <a:spLocks noChangeArrowheads="1"/>
          </p:cNvSpPr>
          <p:nvPr/>
        </p:nvSpPr>
        <p:spPr bwMode="auto">
          <a:xfrm>
            <a:off x="152400" y="-311497"/>
            <a:ext cx="18473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auto">
          <a:xfrm>
            <a:off x="1673226" y="33860089"/>
            <a:ext cx="1278618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21256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F</a:t>
            </a:r>
            <a:r>
              <a:rPr kumimoji="0" lang="en-GB" altLang="en-US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igure </a:t>
            </a:r>
            <a:r>
              <a:rPr kumimoji="0" lang="en-GB" altLang="en-US" sz="1800" b="1" i="0" u="none" strike="noStrike" cap="none" normalizeH="0" baseline="0" dirty="0" smtClean="0" bmk="_Ref393457848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1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Diagram of the model in which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W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are the wildtype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E. coli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</a:t>
            </a:r>
            <a:r>
              <a:rPr lang="en-GB" altLang="en-US" sz="1800" b="1" dirty="0" smtClean="0">
                <a:latin typeface="Verdana" pitchFamily="34" charset="0"/>
                <a:cs typeface="Times New Roman" pitchFamily="18" charset="0"/>
              </a:rPr>
              <a:t>and </a:t>
            </a:r>
            <a:r>
              <a:rPr lang="en-GB" altLang="en-US" sz="1800" b="1" i="1" dirty="0" smtClean="0">
                <a:latin typeface="Verdana" pitchFamily="34" charset="0"/>
                <a:cs typeface="Times New Roman" pitchFamily="18" charset="0"/>
              </a:rPr>
              <a:t>I</a:t>
            </a:r>
            <a:r>
              <a:rPr lang="en-GB" altLang="en-US" sz="1800" b="1" dirty="0" smtClean="0">
                <a:latin typeface="Verdana" pitchFamily="34" charset="0"/>
                <a:cs typeface="Times New Roman" pitchFamily="18" charset="0"/>
              </a:rPr>
              <a:t> the inoculum, which has not yet colonized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.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C </a:t>
            </a:r>
            <a:r>
              <a:rPr kumimoji="0" lang="en-GB" altLang="en-US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depict</a:t>
            </a:r>
            <a:r>
              <a:rPr kumimoji="0" lang="en-GB" altLang="en-US" sz="18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the colonized inoculum and its descendants.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 Superscripts + and 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Times New Roman" pitchFamily="18" charset="0"/>
              </a:rPr>
              <a:t>–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depict populations with or without the IncI1 plasmid. The inoculum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I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will turn into colonizing bacteria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C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with a delay following an exponential-distribution with mean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cs typeface="Times New Roman" pitchFamily="18" charset="0"/>
              </a:rPr>
              <a:t>1/ρ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. The populations with plasmid will take part in conjugation with coefficient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cs typeface="Times New Roman" pitchFamily="18" charset="0"/>
              </a:rPr>
              <a:t>γ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(conjugations per bacterium per hour). Bacterial populations grow with growth rate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cs typeface="Times New Roman" pitchFamily="18" charset="0"/>
              </a:rPr>
              <a:t>ψ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and are flushed out with rate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cs typeface="Times New Roman" pitchFamily="18" charset="0"/>
              </a:rPr>
              <a:t>μ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. Subscripts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W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or </a:t>
            </a:r>
            <a:r>
              <a:rPr kumimoji="0" lang="en-GB" alt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C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pitchFamily="18" charset="0"/>
              </a:rPr>
              <a:t> define parameters for either the wildtype or colonizers.</a:t>
            </a:r>
            <a:endParaRPr kumimoji="0" lang="en-GB" altLang="en-US" sz="23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Tekstvak 14"/>
          <p:cNvSpPr txBox="1">
            <a:spLocks noChangeArrowheads="1"/>
          </p:cNvSpPr>
          <p:nvPr/>
        </p:nvSpPr>
        <p:spPr bwMode="auto">
          <a:xfrm>
            <a:off x="1722098" y="18841092"/>
            <a:ext cx="12737307" cy="812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solidFill>
                  <a:srgbClr val="5F247D"/>
                </a:solidFill>
                <a:latin typeface="Verdana" pitchFamily="34" charset="0"/>
              </a:rPr>
              <a:t>Study design</a:t>
            </a:r>
            <a:endParaRPr lang="en-GB" altLang="nl-NL" sz="3200" b="1" dirty="0" smtClean="0">
              <a:solidFill>
                <a:srgbClr val="7F7F7F"/>
              </a:solidFill>
              <a:latin typeface="Verdana" pitchFamily="34" charset="0"/>
              <a:ea typeface="바탕" pitchFamily="18" charset="-127"/>
            </a:endParaRPr>
          </a:p>
          <a:p>
            <a:pPr marL="457200" indent="-457200">
              <a:buFontTx/>
              <a:buChar char="-"/>
            </a:pPr>
            <a:r>
              <a:rPr lang="en-GB" sz="3200" dirty="0" smtClean="0"/>
              <a:t>Forty day-old chicks were randomly assigned to eight groups housed in a separate isolator without bedding material. </a:t>
            </a:r>
          </a:p>
          <a:p>
            <a:pPr marL="457200" indent="-457200">
              <a:buFontTx/>
              <a:buChar char="-"/>
            </a:pPr>
            <a:r>
              <a:rPr lang="en-GB" sz="3200" dirty="0" smtClean="0"/>
              <a:t>Orally inoculated by a syringe without needle with 0.5ml solution of 10</a:t>
            </a:r>
            <a:r>
              <a:rPr lang="en-GB" sz="3200" baseline="30000" dirty="0" smtClean="0"/>
              <a:t>6</a:t>
            </a:r>
            <a:r>
              <a:rPr lang="en-GB" sz="3200" dirty="0" smtClean="0"/>
              <a:t> CFU/ml </a:t>
            </a:r>
            <a:r>
              <a:rPr lang="en-GB" sz="3200" i="1" dirty="0" smtClean="0"/>
              <a:t>E. coli</a:t>
            </a:r>
            <a:r>
              <a:rPr lang="en-GB" sz="3200" i="1" baseline="-25000" dirty="0" smtClean="0"/>
              <a:t> </a:t>
            </a:r>
            <a:r>
              <a:rPr lang="en-GB" sz="3200" dirty="0" smtClean="0"/>
              <a:t> at day 4 of age</a:t>
            </a:r>
          </a:p>
          <a:p>
            <a:pPr marL="457200" indent="-457200">
              <a:buFontTx/>
              <a:buChar char="-"/>
            </a:pPr>
            <a:r>
              <a:rPr lang="en-GB" sz="3200" dirty="0" smtClean="0"/>
              <a:t>Percentage ESBL in inoculum: 0%, 0.1%, 10%,100% </a:t>
            </a:r>
          </a:p>
          <a:p>
            <a:pPr marL="457200" indent="-457200">
              <a:buFontTx/>
              <a:buChar char="-"/>
            </a:pPr>
            <a:r>
              <a:rPr lang="en-GB" sz="3200" dirty="0" smtClean="0"/>
              <a:t>Faecal samples were taken by cloacal swaps on day 1, 2,6,9,13,16,20,23,27,30,34 and 37 post challenge. </a:t>
            </a:r>
          </a:p>
          <a:p>
            <a:pPr marL="457200" indent="-457200">
              <a:buFontTx/>
              <a:buChar char="-"/>
            </a:pPr>
            <a:r>
              <a:rPr lang="en-GB" sz="3200" dirty="0" smtClean="0"/>
              <a:t>Bacterial populations were counted using running drop method on selective plates. </a:t>
            </a:r>
          </a:p>
          <a:p>
            <a:pPr marL="457200" indent="-457200">
              <a:buFontTx/>
              <a:buChar char="-"/>
            </a:pPr>
            <a:endParaRPr lang="en-GB" sz="3200" dirty="0" smtClean="0"/>
          </a:p>
          <a:p>
            <a:r>
              <a:rPr lang="en-GB" altLang="nl-NL" sz="3200" b="1" dirty="0" smtClean="0">
                <a:solidFill>
                  <a:srgbClr val="5F247D"/>
                </a:solidFill>
                <a:latin typeface="Verdana" pitchFamily="34" charset="0"/>
              </a:rPr>
              <a:t>Analysis</a:t>
            </a:r>
          </a:p>
          <a:p>
            <a:pPr marL="457200" indent="-457200">
              <a:buFontTx/>
              <a:buChar char="-"/>
            </a:pPr>
            <a:r>
              <a:rPr lang="en-GB" altLang="nl-NL" sz="3200" dirty="0" smtClean="0">
                <a:latin typeface="Verdana" pitchFamily="34" charset="0"/>
                <a:ea typeface="바탕" pitchFamily="18" charset="-127"/>
              </a:rPr>
              <a:t>Trend analysis using Generalized Linear Models with group specific coefficients</a:t>
            </a:r>
          </a:p>
          <a:p>
            <a:pPr marL="457200" indent="-457200">
              <a:buFontTx/>
              <a:buChar char="-"/>
            </a:pPr>
            <a:r>
              <a:rPr lang="en-GB" altLang="nl-NL" sz="3200" dirty="0" smtClean="0">
                <a:latin typeface="Verdana" pitchFamily="34" charset="0"/>
                <a:ea typeface="바탕" pitchFamily="18" charset="-127"/>
              </a:rPr>
              <a:t>Fit of the dynamic model using slightly informative priors</a:t>
            </a:r>
          </a:p>
          <a:p>
            <a:pPr marL="457200" indent="-457200">
              <a:buFontTx/>
              <a:buChar char="-"/>
            </a:pPr>
            <a:r>
              <a:rPr lang="en-GB" altLang="nl-NL" sz="3200" dirty="0" smtClean="0">
                <a:latin typeface="Verdana" pitchFamily="34" charset="0"/>
                <a:ea typeface="바탕" pitchFamily="18" charset="-127"/>
              </a:rPr>
              <a:t>Stan and R-packages: </a:t>
            </a:r>
            <a:r>
              <a:rPr lang="en-GB" altLang="nl-NL" sz="3200" dirty="0" err="1" smtClean="0">
                <a:latin typeface="Courier New" panose="02070309020205020404" pitchFamily="49" charset="0"/>
                <a:ea typeface="바탕" pitchFamily="18" charset="-127"/>
                <a:cs typeface="Courier New" panose="02070309020205020404" pitchFamily="49" charset="0"/>
              </a:rPr>
              <a:t>rstan</a:t>
            </a:r>
            <a:r>
              <a:rPr lang="en-GB" altLang="nl-NL" sz="3200" dirty="0" smtClean="0">
                <a:latin typeface="Verdana" pitchFamily="34" charset="0"/>
                <a:ea typeface="바탕" pitchFamily="18" charset="-127"/>
              </a:rPr>
              <a:t> and </a:t>
            </a:r>
            <a:r>
              <a:rPr lang="en-GB" altLang="nl-NL" sz="3200" dirty="0" err="1" smtClean="0">
                <a:latin typeface="Courier New" panose="02070309020205020404" pitchFamily="49" charset="0"/>
                <a:ea typeface="바탕" pitchFamily="18" charset="-127"/>
                <a:cs typeface="Courier New" panose="02070309020205020404" pitchFamily="49" charset="0"/>
              </a:rPr>
              <a:t>rstanarm</a:t>
            </a:r>
            <a:endParaRPr lang="en-GB" sz="3200" dirty="0" smtClean="0"/>
          </a:p>
        </p:txBody>
      </p:sp>
      <p:sp>
        <p:nvSpPr>
          <p:cNvPr id="46" name="Tekstvak 14"/>
          <p:cNvSpPr txBox="1">
            <a:spLocks noChangeArrowheads="1"/>
          </p:cNvSpPr>
          <p:nvPr/>
        </p:nvSpPr>
        <p:spPr bwMode="auto">
          <a:xfrm>
            <a:off x="16290850" y="18810709"/>
            <a:ext cx="12737307" cy="54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i="1" dirty="0" smtClean="0">
                <a:solidFill>
                  <a:srgbClr val="5F247D"/>
                </a:solidFill>
                <a:latin typeface="Verdana" pitchFamily="34" charset="0"/>
              </a:rPr>
              <a:t>Dynamics</a:t>
            </a:r>
            <a:endParaRPr lang="en-GB" sz="3200" i="1" dirty="0" smtClean="0"/>
          </a:p>
        </p:txBody>
      </p:sp>
      <p:sp>
        <p:nvSpPr>
          <p:cNvPr id="47" name="Tekstvak 14"/>
          <p:cNvSpPr txBox="1">
            <a:spLocks noChangeArrowheads="1"/>
          </p:cNvSpPr>
          <p:nvPr/>
        </p:nvSpPr>
        <p:spPr bwMode="auto">
          <a:xfrm>
            <a:off x="1722099" y="35865291"/>
            <a:ext cx="12737307" cy="201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GB" sz="3200" b="1" i="1" dirty="0" smtClean="0">
                <a:solidFill>
                  <a:schemeClr val="accent3"/>
                </a:solidFill>
              </a:rPr>
              <a:t>Trends</a:t>
            </a:r>
            <a:r>
              <a:rPr lang="en-GB" sz="3200" dirty="0" smtClean="0"/>
              <a:t> </a:t>
            </a:r>
          </a:p>
          <a:p>
            <a:r>
              <a:rPr lang="en-GB" sz="3200" dirty="0" smtClean="0"/>
              <a:t>The model without “</a:t>
            </a:r>
            <a:r>
              <a:rPr lang="en-GB" sz="3200" dirty="0" err="1" smtClean="0"/>
              <a:t>animal”have</a:t>
            </a:r>
            <a:r>
              <a:rPr lang="en-GB" sz="3200" dirty="0" smtClean="0"/>
              <a:t> the lowest </a:t>
            </a:r>
            <a:r>
              <a:rPr lang="en-GB" sz="3200" dirty="0" smtClean="0"/>
              <a:t>Watanabe </a:t>
            </a:r>
            <a:r>
              <a:rPr lang="en-GB" sz="3200" dirty="0" err="1" smtClean="0"/>
              <a:t>Akaike</a:t>
            </a:r>
            <a:r>
              <a:rPr lang="en-GB" sz="3200" dirty="0" smtClean="0"/>
              <a:t> Information </a:t>
            </a:r>
            <a:r>
              <a:rPr lang="en-GB" sz="3200" dirty="0" smtClean="0"/>
              <a:t>Criterion. The </a:t>
            </a:r>
            <a:r>
              <a:rPr lang="en-GB" sz="3200" dirty="0" err="1" smtClean="0"/>
              <a:t>intraclass</a:t>
            </a:r>
            <a:r>
              <a:rPr lang="en-GB" sz="3200" dirty="0" smtClean="0"/>
              <a:t> correlation of grouping </a:t>
            </a:r>
            <a:r>
              <a:rPr lang="en-GB" sz="3200" dirty="0" err="1" smtClean="0"/>
              <a:t>varaibel“animal</a:t>
            </a:r>
            <a:r>
              <a:rPr lang="en-GB" sz="3200" dirty="0" smtClean="0"/>
              <a:t>” is lowest </a:t>
            </a:r>
            <a:endParaRPr lang="en-GB" sz="3200" dirty="0" smtClean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038338"/>
              </p:ext>
            </p:extLst>
          </p:nvPr>
        </p:nvGraphicFramePr>
        <p:xfrm>
          <a:off x="2038549" y="37923976"/>
          <a:ext cx="11738511" cy="23164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804218"/>
                <a:gridCol w="3065037"/>
                <a:gridCol w="2934628"/>
                <a:gridCol w="2934628"/>
              </a:tblGrid>
              <a:tr h="497102">
                <a:tc>
                  <a:txBody>
                    <a:bodyPr/>
                    <a:lstStyle/>
                    <a:p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C</a:t>
                      </a:r>
                      <a:r>
                        <a:rPr lang="en-GB" sz="3200" b="0" baseline="30000" dirty="0" smtClean="0">
                          <a:solidFill>
                            <a:schemeClr val="accent3"/>
                          </a:solidFill>
                        </a:rPr>
                        <a:t>+ </a:t>
                      </a:r>
                      <a:r>
                        <a:rPr lang="en-GB" sz="3200" b="0" baseline="0" dirty="0" smtClean="0">
                          <a:solidFill>
                            <a:schemeClr val="accent3"/>
                          </a:solidFill>
                        </a:rPr>
                        <a:t>&amp; C</a:t>
                      </a:r>
                      <a:r>
                        <a:rPr lang="en-GB" sz="3200" b="0" baseline="30000" dirty="0" smtClean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C</a:t>
                      </a:r>
                      <a:r>
                        <a:rPr lang="en-GB" sz="3200" b="0" baseline="30000" dirty="0" smtClean="0">
                          <a:solidFill>
                            <a:schemeClr val="accent3"/>
                          </a:solidFill>
                        </a:rPr>
                        <a:t>+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C</a:t>
                      </a:r>
                      <a:r>
                        <a:rPr lang="en-GB" sz="3200" b="0" baseline="30000" dirty="0" smtClean="0">
                          <a:solidFill>
                            <a:schemeClr val="accent3"/>
                          </a:solidFill>
                        </a:rPr>
                        <a:t>+ </a:t>
                      </a:r>
                      <a:r>
                        <a:rPr lang="en-GB" sz="3200" b="0" baseline="0" dirty="0" smtClean="0">
                          <a:solidFill>
                            <a:schemeClr val="accent3"/>
                          </a:solidFill>
                        </a:rPr>
                        <a:t>&amp; W</a:t>
                      </a:r>
                      <a:r>
                        <a:rPr lang="en-GB" sz="3200" b="0" baseline="30000" dirty="0" smtClean="0">
                          <a:solidFill>
                            <a:schemeClr val="accent3"/>
                          </a:solidFill>
                        </a:rPr>
                        <a:t>+</a:t>
                      </a:r>
                      <a:endParaRPr lang="en-GB" sz="3200" b="0" baseline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97102">
                <a:tc>
                  <a:txBody>
                    <a:bodyPr/>
                    <a:lstStyle/>
                    <a:p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Animal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0.015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0.001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0.006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97102">
                <a:tc>
                  <a:txBody>
                    <a:bodyPr/>
                    <a:lstStyle/>
                    <a:p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Isolator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0.118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0.094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0.258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</a:tr>
              <a:tr h="497102">
                <a:tc>
                  <a:txBody>
                    <a:bodyPr/>
                    <a:lstStyle/>
                    <a:p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Treatment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0.181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0.722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accent3"/>
                          </a:solidFill>
                        </a:rPr>
                        <a:t>0.462</a:t>
                      </a:r>
                      <a:endParaRPr lang="en-GB" sz="3200" b="0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Rectangle 72"/>
          <p:cNvSpPr>
            <a:spLocks noChangeArrowheads="1"/>
          </p:cNvSpPr>
          <p:nvPr/>
        </p:nvSpPr>
        <p:spPr bwMode="auto">
          <a:xfrm>
            <a:off x="1673226" y="40485117"/>
            <a:ext cx="1214579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21256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Table 1. </a:t>
            </a:r>
            <a:r>
              <a:rPr kumimoji="0" lang="en-GB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Intraclass</a:t>
            </a:r>
            <a:r>
              <a:rPr kumimoji="0" lang="en-GB" alt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 correlations for the full model including variable Animal, Isolator, and Treatment as group specific variables and time as </a:t>
            </a:r>
            <a:r>
              <a:rPr kumimoji="0" lang="en-GB" altLang="en-US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indepedent</a:t>
            </a:r>
            <a:r>
              <a:rPr kumimoji="0" lang="en-GB" alt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 variable. C</a:t>
            </a:r>
            <a:r>
              <a:rPr lang="en-GB" altLang="en-US" sz="1600" b="1" dirty="0" smtClean="0">
                <a:latin typeface="Verdana" pitchFamily="34" charset="0"/>
                <a:cs typeface="Times New Roman" pitchFamily="18" charset="0"/>
              </a:rPr>
              <a:t> are the populations of colonized inoculum strains and W the wildtype strain. The superscripts </a:t>
            </a:r>
            <a:r>
              <a:rPr lang="en-GB" altLang="en-US" sz="1600" b="1" baseline="30000" dirty="0" smtClean="0">
                <a:latin typeface="Verdana" pitchFamily="34" charset="0"/>
                <a:cs typeface="Times New Roman" pitchFamily="18" charset="0"/>
              </a:rPr>
              <a:t>+</a:t>
            </a:r>
            <a:r>
              <a:rPr lang="en-GB" altLang="en-US" sz="1600" b="1" dirty="0" smtClean="0">
                <a:latin typeface="Verdana" pitchFamily="34" charset="0"/>
                <a:cs typeface="Times New Roman" pitchFamily="18" charset="0"/>
              </a:rPr>
              <a:t> and </a:t>
            </a:r>
            <a:r>
              <a:rPr lang="en-GB" altLang="en-US" sz="1600" b="1" baseline="30000" dirty="0" smtClean="0">
                <a:latin typeface="Verdana" pitchFamily="34" charset="0"/>
                <a:cs typeface="Times New Roman" pitchFamily="18" charset="0"/>
              </a:rPr>
              <a:t>–</a:t>
            </a:r>
            <a:r>
              <a:rPr lang="en-GB" altLang="en-US" sz="1600" b="1" baseline="-250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altLang="en-US" sz="1600" b="1" dirty="0" smtClean="0">
                <a:latin typeface="Verdana" pitchFamily="34" charset="0"/>
                <a:cs typeface="Times New Roman" pitchFamily="18" charset="0"/>
              </a:rPr>
              <a:t>depict with or without the plasmid. </a:t>
            </a:r>
            <a:endParaRPr kumimoji="0" lang="en-GB" altLang="en-US" sz="19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35897" y="19489513"/>
            <a:ext cx="11096624" cy="628064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478546" y="25723477"/>
            <a:ext cx="14653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Figure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 Fractions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the total concentration of </a:t>
            </a:r>
            <a:r>
              <a:rPr lang="en-GB" sz="1800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E. coli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GB" sz="18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fecal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samples of five chickens of wildtype </a:t>
            </a:r>
            <a:r>
              <a:rPr lang="en-GB" sz="1800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E. coli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without the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plasmid (W</a:t>
            </a:r>
            <a:r>
              <a:rPr lang="en-GB" sz="1800" b="1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-)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wildtype </a:t>
            </a:r>
            <a:r>
              <a:rPr lang="en-GB" sz="1800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E. coli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 the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plasmid (W</a:t>
            </a:r>
            <a:r>
              <a:rPr lang="en-GB" sz="1800" b="1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colonized </a:t>
            </a:r>
            <a:r>
              <a:rPr lang="en-GB" sz="1800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E.coli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without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plasmid (C</a:t>
            </a:r>
            <a:r>
              <a:rPr lang="en-GB" sz="1800" b="1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colonized </a:t>
            </a:r>
            <a:r>
              <a:rPr lang="en-GB" sz="1800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E. coli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plasmid  (C</a:t>
            </a:r>
            <a:r>
              <a:rPr lang="en-GB" sz="1800" b="1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for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each of the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isolators inferred by the dynamic model. A and B depict replicates of the same treatment (%-plasmid in the inoculum). </a:t>
            </a:r>
            <a:endParaRPr lang="en-GB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74"/>
          <p:cNvSpPr>
            <a:spLocks noChangeArrowheads="1"/>
          </p:cNvSpPr>
          <p:nvPr/>
        </p:nvSpPr>
        <p:spPr bwMode="auto">
          <a:xfrm>
            <a:off x="0" y="0"/>
            <a:ext cx="30997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338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26327" y="26973476"/>
            <a:ext cx="13040980" cy="50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5626158" y="32132189"/>
            <a:ext cx="14358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Figure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Estimated conjugation rates per isolator as indicated on the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Y-axis. A and B depict replicates of the same treatment (%-plasmid in the inoculum).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vitro D and In vitro T are the estimates of the conjugation rate for the Donor and </a:t>
            </a:r>
            <a:r>
              <a:rPr lang="en-GB" sz="18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Transconjugant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strain in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Fischer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(2014).</a:t>
            </a:r>
          </a:p>
          <a:p>
            <a:endParaRPr lang="en-GB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6" name="Tekstvak 14"/>
          <p:cNvSpPr txBox="1">
            <a:spLocks noChangeArrowheads="1"/>
          </p:cNvSpPr>
          <p:nvPr/>
        </p:nvSpPr>
        <p:spPr bwMode="auto">
          <a:xfrm>
            <a:off x="15743436" y="41118158"/>
            <a:ext cx="12737307" cy="167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solidFill>
                  <a:schemeClr val="accent3"/>
                </a:solidFill>
                <a:latin typeface="Verdana" pitchFamily="34" charset="0"/>
              </a:rPr>
              <a:t>Funding</a:t>
            </a:r>
            <a:r>
              <a:rPr lang="en-GB" altLang="nl-NL" sz="3200" dirty="0" smtClean="0">
                <a:solidFill>
                  <a:schemeClr val="accent3"/>
                </a:solidFill>
                <a:latin typeface="Verdana" pitchFamily="34" charset="0"/>
              </a:rPr>
              <a:t> </a:t>
            </a:r>
            <a:r>
              <a:rPr lang="en-GB" altLang="nl-NL" sz="3200" dirty="0" smtClean="0">
                <a:latin typeface="Verdana" pitchFamily="34" charset="0"/>
              </a:rPr>
              <a:t>Population and Evolutionary Dynamics of </a:t>
            </a:r>
            <a:r>
              <a:rPr lang="en-GB" altLang="nl-NL" sz="3200" dirty="0" err="1" smtClean="0">
                <a:latin typeface="Verdana" pitchFamily="34" charset="0"/>
              </a:rPr>
              <a:t>ESBLs</a:t>
            </a:r>
            <a:r>
              <a:rPr lang="en-GB" altLang="nl-NL" sz="3200" dirty="0" smtClean="0">
                <a:latin typeface="Verdana" pitchFamily="34" charset="0"/>
              </a:rPr>
              <a:t> in Poultry (</a:t>
            </a:r>
            <a:r>
              <a:rPr lang="en-GB" altLang="nl-NL" sz="3200" dirty="0" err="1" smtClean="0">
                <a:latin typeface="Verdana" pitchFamily="34" charset="0"/>
              </a:rPr>
              <a:t>PEDEP</a:t>
            </a:r>
            <a:r>
              <a:rPr lang="en-GB" altLang="nl-NL" sz="3200" dirty="0" smtClean="0">
                <a:latin typeface="Verdana" pitchFamily="34" charset="0"/>
              </a:rPr>
              <a:t>) project sponsored by the Netherlands Organization for Health Research and Development</a:t>
            </a:r>
            <a:r>
              <a:rPr lang="en-GB" altLang="nl-NL" sz="3200" dirty="0" smtClean="0">
                <a:solidFill>
                  <a:schemeClr val="accent3"/>
                </a:solidFill>
                <a:latin typeface="Verdana" pitchFamily="34" charset="0"/>
              </a:rPr>
              <a:t> </a:t>
            </a:r>
            <a:endParaRPr lang="en-GB" sz="3200" dirty="0" smtClean="0">
              <a:solidFill>
                <a:schemeClr val="accent3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888" y="42213309"/>
            <a:ext cx="2683782" cy="626216"/>
          </a:xfrm>
          <a:prstGeom prst="rect">
            <a:avLst/>
          </a:prstGeom>
        </p:spPr>
      </p:pic>
      <p:sp>
        <p:nvSpPr>
          <p:cNvPr id="59" name="Tekstvak 14"/>
          <p:cNvSpPr txBox="1">
            <a:spLocks noChangeArrowheads="1"/>
          </p:cNvSpPr>
          <p:nvPr/>
        </p:nvSpPr>
        <p:spPr bwMode="auto">
          <a:xfrm>
            <a:off x="1722099" y="41175997"/>
            <a:ext cx="13804445" cy="17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08" rIns="0" bIns="0">
            <a:spAutoFit/>
          </a:bodyPr>
          <a:lstStyle>
            <a:lvl1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defTabSz="2127250" eaLnBrk="0" hangingPunct="0"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89677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249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98821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0339388" indent="-6683375" defTabSz="212725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1200"/>
              </a:spcAft>
            </a:pPr>
            <a:r>
              <a:rPr lang="en-GB" altLang="nl-NL" sz="3200" b="1" dirty="0" smtClean="0">
                <a:solidFill>
                  <a:schemeClr val="accent3"/>
                </a:solidFill>
                <a:latin typeface="Verdana" pitchFamily="34" charset="0"/>
              </a:rPr>
              <a:t>References</a:t>
            </a:r>
          </a:p>
          <a:p>
            <a:pPr eaLnBrk="1" hangingPunct="1">
              <a:spcAft>
                <a:spcPts val="0"/>
              </a:spcAft>
            </a:pPr>
            <a:r>
              <a:rPr lang="en-GB" sz="2200" dirty="0" smtClean="0">
                <a:latin typeface="Verdana" pitchFamily="34" charset="0"/>
              </a:rPr>
              <a:t>- </a:t>
            </a:r>
            <a:r>
              <a:rPr lang="en-GB" sz="2200" dirty="0" err="1" smtClean="0">
                <a:latin typeface="Verdana" pitchFamily="34" charset="0"/>
              </a:rPr>
              <a:t>Veldman</a:t>
            </a:r>
            <a:r>
              <a:rPr lang="en-GB" sz="2200" dirty="0" smtClean="0">
                <a:latin typeface="Verdana" pitchFamily="34" charset="0"/>
              </a:rPr>
              <a:t> &amp; Mevius, 2016, MARAN, https://www.wur.nl/nl/Expertises-Dienstverlening/Onderzoeksinstituten/Bioveterinary-Research/Publicaties/MARAN-Rapporten.htm</a:t>
            </a:r>
          </a:p>
          <a:p>
            <a:pPr eaLnBrk="1" hangingPunct="1">
              <a:spcAft>
                <a:spcPts val="0"/>
              </a:spcAft>
            </a:pPr>
            <a:r>
              <a:rPr lang="en-GB" sz="2200" dirty="0" smtClean="0">
                <a:latin typeface="Verdana" pitchFamily="34" charset="0"/>
              </a:rPr>
              <a:t>- Fischer et al. 2014, BMC Microbiology, 14,77 </a:t>
            </a:r>
            <a:endParaRPr lang="en-GB" sz="22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66" y="5057181"/>
            <a:ext cx="3434121" cy="473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Aangepast 7">
      <a:dk1>
        <a:srgbClr val="131313"/>
      </a:dk1>
      <a:lt1>
        <a:sysClr val="window" lastClr="FFFFFF"/>
      </a:lt1>
      <a:dk2>
        <a:srgbClr val="CC052E"/>
      </a:dk2>
      <a:lt2>
        <a:srgbClr val="F9C81B"/>
      </a:lt2>
      <a:accent1>
        <a:srgbClr val="1C1E65"/>
      </a:accent1>
      <a:accent2>
        <a:srgbClr val="00A5D9"/>
      </a:accent2>
      <a:accent3>
        <a:srgbClr val="6D165F"/>
      </a:accent3>
      <a:accent4>
        <a:srgbClr val="9B0B54"/>
      </a:accent4>
      <a:accent5>
        <a:srgbClr val="E37823"/>
      </a:accent5>
      <a:accent6>
        <a:srgbClr val="BAD129"/>
      </a:accent6>
      <a:hlink>
        <a:srgbClr val="008B3A"/>
      </a:hlink>
      <a:folHlink>
        <a:srgbClr val="131313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refwoord xmlns="013c4e6d-855f-4006-a2d8-1f6eb65519c9">Architectuur</Trefwoord>
    <Rubrieksnaam xmlns="013c4e6d-855f-4006-a2d8-1f6eb65519c9">Binnenstad en De uithof</Rubrieksnaam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77FB1829B8B3449DA817FEF7B9EE2D" ma:contentTypeVersion="5" ma:contentTypeDescription="Create a new document." ma:contentTypeScope="" ma:versionID="abe35d934801709427c70ec4cc76447d">
  <xsd:schema xmlns:xsd="http://www.w3.org/2001/XMLSchema" xmlns:xs="http://www.w3.org/2001/XMLSchema" xmlns:p="http://schemas.microsoft.com/office/2006/metadata/properties" xmlns:ns1="http://schemas.microsoft.com/sharepoint/v3" xmlns:ns2="013c4e6d-855f-4006-a2d8-1f6eb65519c9" targetNamespace="http://schemas.microsoft.com/office/2006/metadata/properties" ma:root="true" ma:fieldsID="a5bd128350a8c5239efafdd834dafc82" ns1:_="" ns2:_="">
    <xsd:import namespace="http://schemas.microsoft.com/sharepoint/v3"/>
    <xsd:import namespace="013c4e6d-855f-4006-a2d8-1f6eb65519c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Rubrieksnaam" minOccurs="0"/>
                <xsd:element ref="ns2:Trefwoor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3c4e6d-855f-4006-a2d8-1f6eb65519c9" elementFormDefault="qualified">
    <xsd:import namespace="http://schemas.microsoft.com/office/2006/documentManagement/types"/>
    <xsd:import namespace="http://schemas.microsoft.com/office/infopath/2007/PartnerControls"/>
    <xsd:element name="Rubrieksnaam" ma:index="11" nillable="true" ma:displayName="Rubrieksnaam" ma:default="Binnenstad en De uithof" ma:description="Rubrieksnaam die geldt voor deze afbeelding" ma:format="Dropdown" ma:internalName="Rubrieksnaam">
      <xsd:simpleType>
        <xsd:restriction base="dms:Choice">
          <xsd:enumeration value="Binnenstad en De uithof"/>
          <xsd:enumeration value="Onderwijs"/>
          <xsd:enumeration value="Onderzoek"/>
          <xsd:enumeration value="Studentenleven"/>
          <xsd:enumeration value="Universiteitscultuur en portretten"/>
          <xsd:enumeration value="Voorlichtingsdagen"/>
        </xsd:restriction>
      </xsd:simpleType>
    </xsd:element>
    <xsd:element name="Trefwoord" ma:index="12" nillable="true" ma:displayName="Trefwoord" ma:default="Architectuur" ma:format="Dropdown" ma:internalName="Trefwoord">
      <xsd:simpleType>
        <xsd:restriction base="dms:Choice">
          <xsd:enumeration value="Architectuur"/>
          <xsd:enumeration value="Onderwijsfaciliteiten"/>
          <xsd:enumeration value="Sport"/>
          <xsd:enumeration value="Cultuur"/>
          <xsd:enumeration value="Universiteitssymbolen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A613F5-A3C0-408A-B25B-87A63F1604DC}">
  <ds:schemaRefs>
    <ds:schemaRef ds:uri="013c4e6d-855f-4006-a2d8-1f6eb65519c9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B77D03D-DBDE-442E-AD01-28808AC03D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D66F2D-FC8C-4502-A8E0-AC05A8BCF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13c4e6d-855f-4006-a2d8-1f6eb6551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875</Words>
  <Application>Microsoft Office PowerPoint</Application>
  <PresentationFormat>Custom</PresentationFormat>
  <Paragraphs>67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Office-thema</vt:lpstr>
      <vt:lpstr>Unpredictable dynamics of ESBL producing E. coli within chicken guts   </vt:lpstr>
    </vt:vector>
  </TitlesOfParts>
  <Company>UU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Emy</dc:creator>
  <cp:lastModifiedBy>Fischer, E.A.J. (Egil)</cp:lastModifiedBy>
  <cp:revision>94</cp:revision>
  <cp:lastPrinted>2015-06-01T11:56:53Z</cp:lastPrinted>
  <dcterms:created xsi:type="dcterms:W3CDTF">2012-08-27T14:09:42Z</dcterms:created>
  <dcterms:modified xsi:type="dcterms:W3CDTF">2018-03-09T09:18:46Z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0x0101000A77FB1829B8B3449DA817FEF7B9EE2D</vt:lpwstr>
  </property>
</Properties>
</file>