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Lst>
  <p:notesMasterIdLst>
    <p:notesMasterId r:id="rId4"/>
  </p:notesMasterIdLst>
  <p:handoutMasterIdLst>
    <p:handoutMasterId r:id="rId5"/>
  </p:handoutMasterIdLst>
  <p:sldIdLst>
    <p:sldId id="256" r:id="rId3"/>
  </p:sldIdLst>
  <p:sldSz cx="30275213" cy="42803763"/>
  <p:notesSz cx="6735763" cy="9866313"/>
  <p:defaultText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6">
          <p15:clr>
            <a:srgbClr val="A4A3A4"/>
          </p15:clr>
        </p15:guide>
        <p15:guide id="2" orient="horz" pos="375">
          <p15:clr>
            <a:srgbClr val="A4A3A4"/>
          </p15:clr>
        </p15:guide>
        <p15:guide id="3" orient="horz" pos="26214">
          <p15:clr>
            <a:srgbClr val="A4A3A4"/>
          </p15:clr>
        </p15:guide>
        <p15:guide id="4" orient="horz">
          <p15:clr>
            <a:srgbClr val="A4A3A4"/>
          </p15:clr>
        </p15:guide>
        <p15:guide id="5" pos="401">
          <p15:clr>
            <a:srgbClr val="A4A3A4"/>
          </p15:clr>
        </p15:guide>
        <p15:guide id="6" pos="1867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08">
          <p15:clr>
            <a:srgbClr val="A4A3A4"/>
          </p15:clr>
        </p15:guide>
        <p15:guide id="4"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93904" autoAdjust="0"/>
  </p:normalViewPr>
  <p:slideViewPr>
    <p:cSldViewPr snapToGrid="0" snapToObjects="1" showGuides="1">
      <p:cViewPr>
        <p:scale>
          <a:sx n="20" d="100"/>
          <a:sy n="20" d="100"/>
        </p:scale>
        <p:origin x="3072" y="18"/>
      </p:cViewPr>
      <p:guideLst>
        <p:guide orient="horz" pos="4316"/>
        <p:guide orient="horz" pos="375"/>
        <p:guide orient="horz" pos="26214"/>
        <p:guide orient="horz"/>
        <p:guide pos="401"/>
        <p:guide pos="186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91" d="100"/>
          <a:sy n="91" d="100"/>
        </p:scale>
        <p:origin x="-3708" y="-102"/>
      </p:cViewPr>
      <p:guideLst>
        <p:guide orient="horz" pos="2880"/>
        <p:guide pos="2160"/>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0158C5BC-9A70-462C-B28D-9600239EAC64}" type="datetimeFigureOut">
              <a:rPr lang="en-US" smtClean="0"/>
              <a:pPr/>
              <a:t>3/4/2018</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E6CC2317-6751-4CD4-9995-8782DD78E936}" type="datetimeFigureOut">
              <a:rPr lang="en-US" smtClean="0"/>
              <a:pPr/>
              <a:t>3/4/2018</a:t>
            </a:fld>
            <a:endParaRPr lang="en-US" dirty="0"/>
          </a:p>
        </p:txBody>
      </p:sp>
      <p:sp>
        <p:nvSpPr>
          <p:cNvPr id="4" name="Slide Image Placeholder 3"/>
          <p:cNvSpPr>
            <a:spLocks noGrp="1" noRot="1" noChangeAspect="1"/>
          </p:cNvSpPr>
          <p:nvPr>
            <p:ph type="sldImg" idx="2"/>
          </p:nvPr>
        </p:nvSpPr>
        <p:spPr>
          <a:xfrm>
            <a:off x="2060575" y="739775"/>
            <a:ext cx="2614613" cy="37004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4298410" rtl="0" eaLnBrk="1" latinLnBrk="0" hangingPunct="1">
      <a:defRPr sz="5800" kern="1200">
        <a:solidFill>
          <a:schemeClr val="tx1"/>
        </a:solidFill>
        <a:latin typeface="+mn-lt"/>
        <a:ea typeface="+mn-ea"/>
        <a:cs typeface="+mn-cs"/>
      </a:defRPr>
    </a:lvl1pPr>
    <a:lvl2pPr marL="2149205" algn="l" defTabSz="4298410" rtl="0" eaLnBrk="1" latinLnBrk="0" hangingPunct="1">
      <a:defRPr sz="5800" kern="1200">
        <a:solidFill>
          <a:schemeClr val="tx1"/>
        </a:solidFill>
        <a:latin typeface="+mn-lt"/>
        <a:ea typeface="+mn-ea"/>
        <a:cs typeface="+mn-cs"/>
      </a:defRPr>
    </a:lvl2pPr>
    <a:lvl3pPr marL="4298410" algn="l" defTabSz="4298410" rtl="0" eaLnBrk="1" latinLnBrk="0" hangingPunct="1">
      <a:defRPr sz="5800" kern="1200">
        <a:solidFill>
          <a:schemeClr val="tx1"/>
        </a:solidFill>
        <a:latin typeface="+mn-lt"/>
        <a:ea typeface="+mn-ea"/>
        <a:cs typeface="+mn-cs"/>
      </a:defRPr>
    </a:lvl3pPr>
    <a:lvl4pPr marL="6447613" algn="l" defTabSz="4298410" rtl="0" eaLnBrk="1" latinLnBrk="0" hangingPunct="1">
      <a:defRPr sz="5800" kern="1200">
        <a:solidFill>
          <a:schemeClr val="tx1"/>
        </a:solidFill>
        <a:latin typeface="+mn-lt"/>
        <a:ea typeface="+mn-ea"/>
        <a:cs typeface="+mn-cs"/>
      </a:defRPr>
    </a:lvl4pPr>
    <a:lvl5pPr marL="8596817" algn="l" defTabSz="4298410" rtl="0" eaLnBrk="1" latinLnBrk="0" hangingPunct="1">
      <a:defRPr sz="5800" kern="1200">
        <a:solidFill>
          <a:schemeClr val="tx1"/>
        </a:solidFill>
        <a:latin typeface="+mn-lt"/>
        <a:ea typeface="+mn-ea"/>
        <a:cs typeface="+mn-cs"/>
      </a:defRPr>
    </a:lvl5pPr>
    <a:lvl6pPr marL="10746023" algn="l" defTabSz="4298410" rtl="0" eaLnBrk="1" latinLnBrk="0" hangingPunct="1">
      <a:defRPr sz="5800" kern="1200">
        <a:solidFill>
          <a:schemeClr val="tx1"/>
        </a:solidFill>
        <a:latin typeface="+mn-lt"/>
        <a:ea typeface="+mn-ea"/>
        <a:cs typeface="+mn-cs"/>
      </a:defRPr>
    </a:lvl6pPr>
    <a:lvl7pPr marL="12895229" algn="l" defTabSz="4298410" rtl="0" eaLnBrk="1" latinLnBrk="0" hangingPunct="1">
      <a:defRPr sz="5800" kern="1200">
        <a:solidFill>
          <a:schemeClr val="tx1"/>
        </a:solidFill>
        <a:latin typeface="+mn-lt"/>
        <a:ea typeface="+mn-ea"/>
        <a:cs typeface="+mn-cs"/>
      </a:defRPr>
    </a:lvl7pPr>
    <a:lvl8pPr marL="15044432" algn="l" defTabSz="4298410" rtl="0" eaLnBrk="1" latinLnBrk="0" hangingPunct="1">
      <a:defRPr sz="5800" kern="1200">
        <a:solidFill>
          <a:schemeClr val="tx1"/>
        </a:solidFill>
        <a:latin typeface="+mn-lt"/>
        <a:ea typeface="+mn-ea"/>
        <a:cs typeface="+mn-cs"/>
      </a:defRPr>
    </a:lvl8pPr>
    <a:lvl9pPr marL="17193637" algn="l" defTabSz="429841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807660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263234"/>
            <a:ext cx="14299153"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636213" y="6524308"/>
            <a:ext cx="14287866"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636211" y="18157790"/>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edit)  OBJECTIVES</a:t>
            </a:r>
            <a:endParaRPr lang="en-US" dirty="0"/>
          </a:p>
        </p:txBody>
      </p:sp>
      <p:sp>
        <p:nvSpPr>
          <p:cNvPr id="25" name="Text Placeholder 5"/>
          <p:cNvSpPr>
            <a:spLocks noGrp="1"/>
          </p:cNvSpPr>
          <p:nvPr>
            <p:ph type="body" sz="quarter" idx="25" hasCustomPrompt="1"/>
          </p:nvPr>
        </p:nvSpPr>
        <p:spPr>
          <a:xfrm>
            <a:off x="15353328" y="6524308"/>
            <a:ext cx="14287682"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15353328" y="7263234"/>
            <a:ext cx="14287682"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15353329" y="18180367"/>
            <a:ext cx="14283756"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15347853" y="18973650"/>
            <a:ext cx="14289232"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15364404" y="33068173"/>
            <a:ext cx="14276605"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15353329" y="33881456"/>
            <a:ext cx="14283756"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623691" y="18952934"/>
            <a:ext cx="14300387"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Type in or paste your text here</a:t>
            </a:r>
            <a:endParaRPr lang="en-US" dirty="0"/>
          </a:p>
        </p:txBody>
      </p:sp>
      <p:sp>
        <p:nvSpPr>
          <p:cNvPr id="76" name="Text Placeholder 76"/>
          <p:cNvSpPr>
            <a:spLocks noGrp="1"/>
          </p:cNvSpPr>
          <p:nvPr>
            <p:ph type="body" sz="quarter" idx="150" hasCustomPrompt="1"/>
          </p:nvPr>
        </p:nvSpPr>
        <p:spPr>
          <a:xfrm>
            <a:off x="4090899" y="4110875"/>
            <a:ext cx="22093415" cy="1087559"/>
          </a:xfrm>
          <a:prstGeom prst="rect">
            <a:avLst/>
          </a:prstGeom>
        </p:spPr>
        <p:txBody>
          <a:bodyPr lIns="77349" tIns="38675" rIns="77349" bIns="38675">
            <a:normAutofit/>
          </a:bodyPr>
          <a:lstStyle>
            <a:lvl1pPr marL="0" indent="0" algn="ctr">
              <a:buFontTx/>
              <a:buNone/>
              <a:defRPr sz="5400">
                <a:solidFill>
                  <a:schemeClr val="accent5">
                    <a:lumMod val="50000"/>
                  </a:schemeClr>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here to add affiliations</a:t>
            </a:r>
            <a:endParaRPr lang="en-US" dirty="0"/>
          </a:p>
        </p:txBody>
      </p:sp>
      <p:sp>
        <p:nvSpPr>
          <p:cNvPr id="79" name="Text Placeholder 76"/>
          <p:cNvSpPr>
            <a:spLocks noGrp="1"/>
          </p:cNvSpPr>
          <p:nvPr>
            <p:ph type="body" sz="quarter" idx="151" hasCustomPrompt="1"/>
          </p:nvPr>
        </p:nvSpPr>
        <p:spPr>
          <a:xfrm>
            <a:off x="4090899" y="2558463"/>
            <a:ext cx="22093415" cy="1262156"/>
          </a:xfrm>
          <a:prstGeom prst="rect">
            <a:avLst/>
          </a:prstGeom>
        </p:spPr>
        <p:txBody>
          <a:bodyPr lIns="77349" tIns="38675" rIns="77349" bIns="38675" anchor="t" anchorCtr="1">
            <a:noAutofit/>
          </a:bodyPr>
          <a:lstStyle>
            <a:lvl1pPr marL="0" indent="0" algn="ctr">
              <a:buFontTx/>
              <a:buNone/>
              <a:defRPr sz="7200">
                <a:solidFill>
                  <a:schemeClr val="accent5">
                    <a:lumMod val="50000"/>
                  </a:schemeClr>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here to add authors</a:t>
            </a:r>
            <a:endParaRPr lang="en-US" dirty="0"/>
          </a:p>
        </p:txBody>
      </p:sp>
      <p:sp>
        <p:nvSpPr>
          <p:cNvPr id="80" name="Text Placeholder 76"/>
          <p:cNvSpPr>
            <a:spLocks noGrp="1"/>
          </p:cNvSpPr>
          <p:nvPr>
            <p:ph type="body" sz="quarter" idx="153" hasCustomPrompt="1"/>
          </p:nvPr>
        </p:nvSpPr>
        <p:spPr>
          <a:xfrm>
            <a:off x="4090899" y="492940"/>
            <a:ext cx="22093415" cy="1775267"/>
          </a:xfrm>
          <a:prstGeom prst="rect">
            <a:avLst/>
          </a:prstGeom>
        </p:spPr>
        <p:txBody>
          <a:bodyPr lIns="77349" tIns="38675" rIns="77349" bIns="38675" anchor="t" anchorCtr="1">
            <a:normAutofit/>
          </a:bodyPr>
          <a:lstStyle>
            <a:lvl1pPr marL="0" indent="0" algn="ctr">
              <a:buFontTx/>
              <a:buNone/>
              <a:defRPr sz="9800" b="1">
                <a:solidFill>
                  <a:schemeClr val="accent5">
                    <a:lumMod val="50000"/>
                  </a:schemeClr>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318513"/>
            <a:ext cx="6936975"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636213" y="6525226"/>
            <a:ext cx="6931501" cy="783016"/>
          </a:xfrm>
          <a:prstGeom prst="rect">
            <a:avLst/>
          </a:prstGeom>
          <a:noFill/>
        </p:spPr>
        <p:txBody>
          <a:bodyPr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add) ABSTRACT</a:t>
            </a:r>
            <a:endParaRPr lang="en-US" dirty="0"/>
          </a:p>
        </p:txBody>
      </p:sp>
      <p:sp>
        <p:nvSpPr>
          <p:cNvPr id="19" name="Text Placeholder 3"/>
          <p:cNvSpPr>
            <a:spLocks noGrp="1"/>
          </p:cNvSpPr>
          <p:nvPr>
            <p:ph type="body" sz="quarter" idx="19" hasCustomPrompt="1"/>
          </p:nvPr>
        </p:nvSpPr>
        <p:spPr>
          <a:xfrm>
            <a:off x="622594" y="18669613"/>
            <a:ext cx="6938069"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636211" y="17918078"/>
            <a:ext cx="6932594"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7992578" y="7308191"/>
            <a:ext cx="14292247"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7992580" y="6525226"/>
            <a:ext cx="14292247"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7992580" y="27634316"/>
            <a:ext cx="14292247"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7992580" y="26841033"/>
            <a:ext cx="14292247"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2710790" y="6525226"/>
            <a:ext cx="693021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2710790" y="7318513"/>
            <a:ext cx="6930218"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22706864" y="17996389"/>
            <a:ext cx="693021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2751309" y="18789672"/>
            <a:ext cx="6879920"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22710790" y="33440013"/>
            <a:ext cx="6930218" cy="783016"/>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smtClean="0"/>
              <a:t>(click to add)  CONTACT</a:t>
            </a:r>
            <a:endParaRPr lang="en-US" dirty="0"/>
          </a:p>
        </p:txBody>
      </p:sp>
      <p:sp>
        <p:nvSpPr>
          <p:cNvPr id="30" name="Text Placeholder 3"/>
          <p:cNvSpPr>
            <a:spLocks noGrp="1"/>
          </p:cNvSpPr>
          <p:nvPr>
            <p:ph type="body" sz="quarter" idx="30" hasCustomPrompt="1"/>
          </p:nvPr>
        </p:nvSpPr>
        <p:spPr>
          <a:xfrm>
            <a:off x="22697538" y="34301998"/>
            <a:ext cx="6933690" cy="836847"/>
          </a:xfrm>
          <a:prstGeom prst="rect">
            <a:avLst/>
          </a:prstGeom>
        </p:spPr>
        <p:txBody>
          <a:bodyPr wrap="square" lIns="223877" tIns="223877" rIns="223877" bIns="223877">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Enter your text here</a:t>
            </a:r>
            <a:endParaRPr lang="en-US" dirty="0"/>
          </a:p>
        </p:txBody>
      </p:sp>
      <p:sp>
        <p:nvSpPr>
          <p:cNvPr id="31" name="Text Placeholder 76"/>
          <p:cNvSpPr>
            <a:spLocks noGrp="1"/>
          </p:cNvSpPr>
          <p:nvPr>
            <p:ph type="body" sz="quarter" idx="150" hasCustomPrompt="1"/>
          </p:nvPr>
        </p:nvSpPr>
        <p:spPr>
          <a:xfrm>
            <a:off x="4090899" y="4110875"/>
            <a:ext cx="22093415" cy="1087559"/>
          </a:xfrm>
          <a:prstGeom prst="rect">
            <a:avLst/>
          </a:prstGeom>
        </p:spPr>
        <p:txBody>
          <a:bodyPr lIns="77349" tIns="38675" rIns="77349" bIns="38675">
            <a:normAutofit/>
          </a:bodyPr>
          <a:lstStyle>
            <a:lvl1pPr marL="0" indent="0" algn="ctr">
              <a:buFontTx/>
              <a:buNone/>
              <a:defRPr sz="5400">
                <a:solidFill>
                  <a:schemeClr val="accent5">
                    <a:lumMod val="50000"/>
                  </a:schemeClr>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here to add affiliations</a:t>
            </a:r>
            <a:endParaRPr lang="en-US" dirty="0"/>
          </a:p>
        </p:txBody>
      </p:sp>
      <p:sp>
        <p:nvSpPr>
          <p:cNvPr id="32" name="Text Placeholder 76"/>
          <p:cNvSpPr>
            <a:spLocks noGrp="1"/>
          </p:cNvSpPr>
          <p:nvPr>
            <p:ph type="body" sz="quarter" idx="151" hasCustomPrompt="1"/>
          </p:nvPr>
        </p:nvSpPr>
        <p:spPr>
          <a:xfrm>
            <a:off x="4090899" y="2558463"/>
            <a:ext cx="22093415" cy="1262156"/>
          </a:xfrm>
          <a:prstGeom prst="rect">
            <a:avLst/>
          </a:prstGeom>
        </p:spPr>
        <p:txBody>
          <a:bodyPr lIns="77349" tIns="38675" rIns="77349" bIns="38675" anchor="t" anchorCtr="1">
            <a:noAutofit/>
          </a:bodyPr>
          <a:lstStyle>
            <a:lvl1pPr marL="0" indent="0" algn="ctr">
              <a:buFontTx/>
              <a:buNone/>
              <a:defRPr sz="7200">
                <a:solidFill>
                  <a:schemeClr val="accent5">
                    <a:lumMod val="50000"/>
                  </a:schemeClr>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here to add authors</a:t>
            </a:r>
            <a:endParaRPr lang="en-US" dirty="0"/>
          </a:p>
        </p:txBody>
      </p:sp>
      <p:sp>
        <p:nvSpPr>
          <p:cNvPr id="33" name="Text Placeholder 76"/>
          <p:cNvSpPr>
            <a:spLocks noGrp="1"/>
          </p:cNvSpPr>
          <p:nvPr>
            <p:ph type="body" sz="quarter" idx="153" hasCustomPrompt="1"/>
          </p:nvPr>
        </p:nvSpPr>
        <p:spPr>
          <a:xfrm>
            <a:off x="4090899" y="492940"/>
            <a:ext cx="22093415" cy="1775267"/>
          </a:xfrm>
          <a:prstGeom prst="rect">
            <a:avLst/>
          </a:prstGeom>
        </p:spPr>
        <p:txBody>
          <a:bodyPr lIns="77349" tIns="38675" rIns="77349" bIns="38675" anchor="t" anchorCtr="1">
            <a:normAutofit/>
          </a:bodyPr>
          <a:lstStyle>
            <a:lvl1pPr marL="0" indent="0" algn="ctr">
              <a:buFontTx/>
              <a:buNone/>
              <a:defRPr sz="9800" b="1">
                <a:solidFill>
                  <a:schemeClr val="accent5">
                    <a:lumMod val="50000"/>
                  </a:schemeClr>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2.vml"/><Relationship Id="rId7" Type="http://schemas.openxmlformats.org/officeDocument/2006/relationships/image" Target="../media/image8.png"/><Relationship Id="rId12" Type="http://schemas.openxmlformats.org/officeDocument/2006/relationships/oleObject" Target="../embeddings/oleObject7.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8.bin"/><Relationship Id="rId10" Type="http://schemas.openxmlformats.org/officeDocument/2006/relationships/oleObject" Target="../embeddings/oleObject6.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schemeClr>
            </a:gs>
            <a:gs pos="100000">
              <a:schemeClr val="bg1"/>
            </a:gs>
          </a:gsLst>
          <a:lin ang="5400000" scaled="0"/>
          <a:tileRect/>
        </a:gradFill>
        <a:effectLst/>
      </p:bgPr>
    </p:bg>
    <p:spTree>
      <p:nvGrpSpPr>
        <p:cNvPr id="1" name=""/>
        <p:cNvGrpSpPr/>
        <p:nvPr/>
      </p:nvGrpSpPr>
      <p:grpSpPr>
        <a:xfrm>
          <a:off x="0" y="0"/>
          <a:ext cx="0" cy="0"/>
          <a:chOff x="0" y="0"/>
          <a:chExt cx="0" cy="0"/>
        </a:xfrm>
      </p:grpSpPr>
      <p:grpSp>
        <p:nvGrpSpPr>
          <p:cNvPr id="23" name="Group 22"/>
          <p:cNvGrpSpPr/>
          <p:nvPr userDrawn="1"/>
        </p:nvGrpSpPr>
        <p:grpSpPr>
          <a:xfrm>
            <a:off x="-12658121" y="-48127"/>
            <a:ext cx="12259293" cy="42851889"/>
            <a:chOff x="-11225189" y="-1"/>
            <a:chExt cx="11018865" cy="38516022"/>
          </a:xfrm>
        </p:grpSpPr>
        <p:sp>
          <p:nvSpPr>
            <p:cNvPr id="24" name="Rectangle 23"/>
            <p:cNvSpPr/>
            <p:nvPr/>
          </p:nvSpPr>
          <p:spPr>
            <a:xfrm>
              <a:off x="-11216136" y="-1"/>
              <a:ext cx="11009812" cy="3851602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smtClean="0">
                  <a:solidFill>
                    <a:srgbClr val="FF0000"/>
                  </a:solidFill>
                  <a:latin typeface="Trebuchet MS" pitchFamily="34" charset="0"/>
                </a:rPr>
                <a:t>(—THIS SIDEBAR DOES NOT PRINT—)</a:t>
              </a:r>
              <a:endParaRPr lang="en-US" sz="4000" b="1" spc="600"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DESIGN</a:t>
              </a:r>
              <a:r>
                <a:rPr lang="en-US" sz="4800" b="1" spc="600" baseline="0" dirty="0" smtClean="0">
                  <a:solidFill>
                    <a:schemeClr val="bg1"/>
                  </a:solidFill>
                  <a:latin typeface="Trebuchet MS" pitchFamily="34" charset="0"/>
                </a:rPr>
                <a:t> </a:t>
              </a:r>
              <a:r>
                <a:rPr lang="en-US" sz="4800" b="1" spc="600" dirty="0" smtClean="0">
                  <a:solidFill>
                    <a:schemeClr val="bg1"/>
                  </a:solidFill>
                  <a:latin typeface="Trebuchet MS" pitchFamily="34" charset="0"/>
                </a:rPr>
                <a:t>GUIDE</a:t>
              </a:r>
            </a:p>
            <a:p>
              <a:pPr algn="ctr"/>
              <a:endParaRPr lang="en-US" sz="3600" b="1" dirty="0" smtClean="0">
                <a:latin typeface="Trebuchet MS" pitchFamily="34" charset="0"/>
              </a:endParaRPr>
            </a:p>
            <a:p>
              <a:pPr defTabSz="3765639"/>
              <a:r>
                <a:rPr lang="en-US" sz="3600" i="0" dirty="0" smtClean="0">
                  <a:latin typeface="Trebuchet MS" pitchFamily="34" charset="0"/>
                </a:rPr>
                <a:t>This PowerPoint</a:t>
              </a:r>
              <a:r>
                <a:rPr lang="en-US" sz="3600" i="0" baseline="0" dirty="0" smtClean="0">
                  <a:latin typeface="Trebuchet MS" pitchFamily="34" charset="0"/>
                </a:rPr>
                <a:t> </a:t>
              </a:r>
              <a:r>
                <a:rPr lang="en-US" sz="3600" i="0" dirty="0" smtClean="0">
                  <a:latin typeface="Trebuchet MS" pitchFamily="34" charset="0"/>
                </a:rPr>
                <a:t>2007 template produces</a:t>
              </a:r>
              <a:r>
                <a:rPr lang="en-US" sz="3600" i="0" baseline="0" dirty="0" smtClean="0">
                  <a:latin typeface="Trebuchet MS" pitchFamily="34" charset="0"/>
                </a:rPr>
                <a:t> </a:t>
              </a:r>
              <a:r>
                <a:rPr lang="en-US" sz="3600" i="0" dirty="0" smtClean="0">
                  <a:latin typeface="Trebuchet MS" pitchFamily="34" charset="0"/>
                </a:rPr>
                <a:t>an</a:t>
              </a:r>
              <a:r>
                <a:rPr lang="en-US" sz="3600" i="0" baseline="0" dirty="0" smtClean="0">
                  <a:latin typeface="Trebuchet MS" pitchFamily="34" charset="0"/>
                </a:rPr>
                <a:t> A0</a:t>
              </a:r>
              <a:r>
                <a:rPr lang="en-US" sz="3600" i="0" dirty="0" smtClean="0">
                  <a:latin typeface="Trebuchet MS" pitchFamily="34" charset="0"/>
                </a:rPr>
                <a:t> presentation poster. </a:t>
              </a:r>
              <a:r>
                <a:rPr lang="en-US" sz="3600" dirty="0" smtClean="0">
                  <a:latin typeface="Trebuchet MS" pitchFamily="34" charset="0"/>
                </a:rPr>
                <a:t>You</a:t>
              </a:r>
              <a:r>
                <a:rPr lang="en-US" sz="3600" baseline="0" dirty="0" smtClean="0">
                  <a:latin typeface="Trebuchet MS" pitchFamily="34" charset="0"/>
                </a:rPr>
                <a:t> can u</a:t>
              </a:r>
              <a:r>
                <a:rPr lang="en-US" sz="3600" dirty="0" smtClean="0">
                  <a:latin typeface="Trebuchet MS" pitchFamily="34" charset="0"/>
                </a:rPr>
                <a:t>se</a:t>
              </a:r>
              <a:r>
                <a:rPr lang="en-US" sz="3600" baseline="0" dirty="0" smtClean="0">
                  <a:latin typeface="Trebuchet MS" pitchFamily="34" charset="0"/>
                </a:rPr>
                <a:t> it to create your research poster and </a:t>
              </a:r>
              <a:r>
                <a:rPr lang="en-US" sz="3600" dirty="0" smtClean="0">
                  <a:latin typeface="Trebuchet MS" pitchFamily="34" charset="0"/>
                </a:rPr>
                <a:t>save valuable time placing titles, subtitles,</a:t>
              </a:r>
              <a:r>
                <a:rPr lang="en-US" sz="3600" baseline="0" dirty="0" smtClean="0">
                  <a:latin typeface="Trebuchet MS" pitchFamily="34" charset="0"/>
                </a:rPr>
                <a:t> text, and graphics</a:t>
              </a:r>
              <a:r>
                <a:rPr lang="en-US" sz="3600" dirty="0" smtClean="0">
                  <a:latin typeface="Trebuchet MS" pitchFamily="34" charset="0"/>
                </a:rPr>
                <a:t>. </a:t>
              </a:r>
            </a:p>
            <a:p>
              <a:pPr defTabSz="3765639"/>
              <a:endParaRPr lang="en-US" sz="3600" dirty="0" smtClean="0">
                <a:latin typeface="Trebuchet MS" pitchFamily="34" charset="0"/>
              </a:endParaRPr>
            </a:p>
            <a:p>
              <a:pPr defTabSz="4389219"/>
              <a:r>
                <a:rPr lang="en-US" sz="36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smtClean="0">
                  <a:solidFill>
                    <a:srgbClr val="FFC000"/>
                  </a:solidFill>
                  <a:latin typeface="Trebuchet MS" pitchFamily="34" charset="0"/>
                </a:rPr>
                <a:t>PosterPresentations.com</a:t>
              </a:r>
              <a:r>
                <a:rPr lang="en-US" sz="3600" b="1" dirty="0" smtClean="0">
                  <a:solidFill>
                    <a:schemeClr val="bg1"/>
                  </a:solidFill>
                  <a:latin typeface="Trebuchet MS" pitchFamily="34" charset="0"/>
                </a:rPr>
                <a:t> </a:t>
              </a:r>
              <a:r>
                <a:rPr lang="en-US" sz="3600" dirty="0" smtClean="0">
                  <a:solidFill>
                    <a:schemeClr val="bg1"/>
                  </a:solidFill>
                  <a:latin typeface="Trebuchet MS" pitchFamily="34" charset="0"/>
                </a:rPr>
                <a:t>and click on HELP DESK.</a:t>
              </a:r>
            </a:p>
            <a:p>
              <a:pPr defTabSz="4389219"/>
              <a:endParaRPr lang="en-US" sz="3600" dirty="0" smtClean="0">
                <a:latin typeface="Trebuchet MS" pitchFamily="34" charset="0"/>
              </a:endParaRPr>
            </a:p>
            <a:p>
              <a:pPr defTabSz="4389219"/>
              <a:r>
                <a:rPr lang="en-US" sz="3600" dirty="0" smtClean="0">
                  <a:solidFill>
                    <a:schemeClr val="bg1"/>
                  </a:solidFill>
                  <a:latin typeface="Trebuchet MS" pitchFamily="34" charset="0"/>
                </a:rPr>
                <a:t>When</a:t>
              </a:r>
              <a:r>
                <a:rPr lang="en-US" sz="3600" baseline="0" dirty="0" smtClean="0">
                  <a:solidFill>
                    <a:schemeClr val="bg1"/>
                  </a:solidFill>
                  <a:latin typeface="Trebuchet MS" pitchFamily="34" charset="0"/>
                </a:rPr>
                <a:t> you are ready to print your poster</a:t>
              </a:r>
              <a:r>
                <a:rPr lang="en-US" sz="3600" dirty="0" smtClean="0">
                  <a:solidFill>
                    <a:schemeClr val="bg1"/>
                  </a:solidFill>
                  <a:latin typeface="Trebuchet MS" pitchFamily="34" charset="0"/>
                </a:rPr>
                <a:t>,</a:t>
              </a:r>
              <a:r>
                <a:rPr lang="en-US" sz="3600" baseline="0" dirty="0" smtClean="0">
                  <a:solidFill>
                    <a:schemeClr val="bg1"/>
                  </a:solidFill>
                  <a:latin typeface="Trebuchet MS" pitchFamily="34" charset="0"/>
                </a:rPr>
                <a:t> go online to </a:t>
              </a:r>
              <a:r>
                <a:rPr lang="en-US" sz="3600" b="0" dirty="0" smtClean="0">
                  <a:solidFill>
                    <a:schemeClr val="bg1"/>
                  </a:solidFill>
                  <a:latin typeface="Trebuchet MS" pitchFamily="34" charset="0"/>
                </a:rPr>
                <a:t>PosterPresentations.com</a:t>
              </a:r>
              <a:r>
                <a:rPr lang="en-US" sz="3600" dirty="0" smtClean="0">
                  <a:solidFill>
                    <a:schemeClr val="bg1"/>
                  </a:solidFill>
                  <a:latin typeface="Trebuchet MS" pitchFamily="34" charset="0"/>
                </a:rPr>
                <a:t/>
              </a:r>
              <a:br>
                <a:rPr lang="en-US" sz="3600" dirty="0" smtClean="0">
                  <a:solidFill>
                    <a:schemeClr val="bg1"/>
                  </a:solidFill>
                  <a:latin typeface="Trebuchet MS" pitchFamily="34" charset="0"/>
                </a:rPr>
              </a:br>
              <a:endParaRPr lang="en-US" sz="3600" dirty="0" smtClean="0">
                <a:solidFill>
                  <a:schemeClr val="bg1"/>
                </a:solidFill>
                <a:latin typeface="Trebuchet MS" pitchFamily="34" charset="0"/>
              </a:endParaRPr>
            </a:p>
            <a:p>
              <a:pPr algn="l" defTabSz="3765639"/>
              <a:r>
                <a:rPr lang="en-US" sz="3600" b="0" dirty="0" smtClean="0">
                  <a:solidFill>
                    <a:schemeClr val="bg1"/>
                  </a:solidFill>
                  <a:latin typeface="Trebuchet MS" pitchFamily="34" charset="0"/>
                </a:rPr>
                <a:t>Need</a:t>
              </a:r>
              <a:r>
                <a:rPr lang="en-US" sz="3600" b="0" baseline="0" dirty="0" smtClean="0">
                  <a:solidFill>
                    <a:schemeClr val="bg1"/>
                  </a:solidFill>
                  <a:latin typeface="Trebuchet MS" pitchFamily="34" charset="0"/>
                </a:rPr>
                <a:t> assistance? Call us at </a:t>
              </a:r>
              <a:r>
                <a:rPr lang="en-US" sz="3600" b="0" dirty="0" smtClean="0">
                  <a:solidFill>
                    <a:srgbClr val="FFC000"/>
                  </a:solidFill>
                  <a:latin typeface="Trebuchet MS" pitchFamily="34" charset="0"/>
                </a:rPr>
                <a:t>1.510.649.3001</a:t>
              </a:r>
            </a:p>
            <a:p>
              <a:pPr algn="l" defTabSz="3765639"/>
              <a:endParaRPr lang="en-US" sz="4400" b="1" dirty="0" smtClean="0">
                <a:solidFill>
                  <a:srgbClr val="FFFF00"/>
                </a:solidFill>
                <a:latin typeface="Trebuchet MS" pitchFamily="34" charset="0"/>
              </a:endParaRPr>
            </a:p>
            <a:p>
              <a:pPr algn="ctr"/>
              <a:endParaRPr lang="en-US" sz="3200" b="1"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QUICK START</a:t>
              </a:r>
            </a:p>
            <a:p>
              <a:pPr algn="ctr"/>
              <a:endParaRPr lang="en-US" sz="40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Zoom in and out</a:t>
              </a:r>
            </a:p>
            <a:p>
              <a:pPr marL="2527300" indent="-650875" algn="l" defTabSz="850900">
                <a:tabLst/>
              </a:pPr>
              <a:r>
                <a:rPr lang="en-US" sz="3200" b="0" baseline="0" dirty="0" smtClean="0">
                  <a:solidFill>
                    <a:schemeClr val="bg1"/>
                  </a:solidFill>
                  <a:latin typeface="Trebuchet MS" pitchFamily="34" charset="0"/>
                </a:rPr>
                <a:t>	</a:t>
              </a:r>
              <a:r>
                <a:rPr lang="en-US" sz="32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Title, Authors, and Affiliations</a:t>
              </a:r>
            </a:p>
            <a:p>
              <a:pPr algn="l"/>
              <a:r>
                <a:rPr lang="en-US" sz="32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3600" b="1" baseline="0" dirty="0" smtClean="0">
                  <a:solidFill>
                    <a:schemeClr val="bg1"/>
                  </a:solidFill>
                  <a:latin typeface="Trebuchet MS" pitchFamily="34" charset="0"/>
                </a:rPr>
                <a:t/>
              </a:r>
              <a:br>
                <a:rPr lang="en-US" sz="3600" b="1" baseline="0" dirty="0" smtClean="0">
                  <a:solidFill>
                    <a:schemeClr val="bg1"/>
                  </a:solidFill>
                  <a:latin typeface="Trebuchet MS" pitchFamily="34" charset="0"/>
                </a:rPr>
              </a:br>
              <a:endParaRPr lang="en-US" sz="3600" b="1" dirty="0" smtClean="0">
                <a:solidFill>
                  <a:schemeClr val="bg1"/>
                </a:solidFill>
                <a:latin typeface="Trebuchet MS" pitchFamily="34" charset="0"/>
              </a:endParaRPr>
            </a:p>
            <a:p>
              <a:pPr algn="ctr"/>
              <a:endParaRPr lang="en-US" sz="3600" b="1" dirty="0" smtClean="0">
                <a:solidFill>
                  <a:srgbClr val="FFC000"/>
                </a:solidFill>
                <a:latin typeface="Trebuchet MS" pitchFamily="34" charset="0"/>
              </a:endParaRPr>
            </a:p>
            <a:p>
              <a:pPr algn="ctr"/>
              <a:endParaRPr lang="en-US" sz="3600" b="1" dirty="0" smtClean="0">
                <a:solidFill>
                  <a:srgbClr val="FFC000"/>
                </a:solidFill>
                <a:latin typeface="Trebuchet MS" pitchFamily="34" charset="0"/>
              </a:endParaRPr>
            </a:p>
            <a:p>
              <a:pPr algn="ctr"/>
              <a:r>
                <a:rPr lang="en-US" sz="4000" b="1" dirty="0" smtClean="0">
                  <a:solidFill>
                    <a:srgbClr val="FFC000"/>
                  </a:solidFill>
                  <a:latin typeface="Trebuchet MS" pitchFamily="34" charset="0"/>
                </a:rPr>
                <a:t>Adding Logos</a:t>
              </a:r>
              <a:r>
                <a:rPr lang="en-US" sz="4000" b="1" baseline="0" dirty="0" smtClean="0">
                  <a:solidFill>
                    <a:srgbClr val="FFC000"/>
                  </a:solidFill>
                  <a:latin typeface="Trebuchet MS" pitchFamily="34" charset="0"/>
                </a:rPr>
                <a:t> / Seals</a:t>
              </a:r>
            </a:p>
            <a:p>
              <a:pPr algn="l"/>
              <a:r>
                <a:rPr lang="en-US" sz="32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spc="0"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See if your school’s logo is available on our free poster templates page.</a:t>
              </a:r>
            </a:p>
            <a:p>
              <a:pPr algn="l"/>
              <a:endParaRPr lang="en-US" sz="3200" b="0" baseline="0" dirty="0" smtClean="0">
                <a:latin typeface="Trebuchet MS" pitchFamily="34" charset="0"/>
              </a:endParaRPr>
            </a:p>
            <a:p>
              <a:pPr algn="ctr"/>
              <a:r>
                <a:rPr lang="en-US" sz="4000" b="1" baseline="0" dirty="0" smtClean="0">
                  <a:solidFill>
                    <a:srgbClr val="FFC000"/>
                  </a:solidFill>
                  <a:latin typeface="Trebuchet MS" pitchFamily="34" charset="0"/>
                </a:rPr>
                <a:t>Photographs / Graphics</a:t>
              </a:r>
            </a:p>
            <a:p>
              <a:pPr algn="l" defTabSz="977900"/>
              <a:r>
                <a:rPr lang="en-US" sz="32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smtClean="0">
                  <a:solidFill>
                    <a:schemeClr val="bg1">
                      <a:lumMod val="75000"/>
                    </a:schemeClr>
                  </a:solidFill>
                  <a:latin typeface="Trebuchet MS" pitchFamily="34" charset="0"/>
                </a:rPr>
                <a:t>disproportionally.</a:t>
              </a:r>
            </a:p>
            <a:p>
              <a:pPr algn="l" defTabSz="977900"/>
              <a:endParaRPr lang="en-US" sz="3200" b="0" baseline="0" dirty="0" smtClean="0">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r>
                <a:rPr lang="en-US" sz="4000" b="1" baseline="0" dirty="0" smtClean="0">
                  <a:solidFill>
                    <a:srgbClr val="FFC000"/>
                  </a:solidFill>
                  <a:latin typeface="Trebuchet MS" pitchFamily="34" charset="0"/>
                </a:rPr>
                <a:t>Image Quality Check</a:t>
              </a:r>
            </a:p>
            <a:p>
              <a:pPr lvl="0" algn="l" defTabSz="977900"/>
              <a:r>
                <a:rPr lang="en-US" sz="32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3600" b="0" dirty="0" smtClean="0">
                <a:latin typeface="Trebuchet MS" pitchFamily="34" charset="0"/>
              </a:endParaRPr>
            </a:p>
          </p:txBody>
        </p:sp>
        <p:cxnSp>
          <p:nvCxnSpPr>
            <p:cNvPr id="25" name="Straight Connector 24"/>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4"/>
            <a:stretch>
              <a:fillRect/>
            </a:stretch>
          </p:blipFill>
          <p:spPr>
            <a:xfrm>
              <a:off x="-10479105" y="12472417"/>
              <a:ext cx="1597666" cy="1201935"/>
            </a:xfrm>
            <a:prstGeom prst="rect">
              <a:avLst/>
            </a:prstGeom>
          </p:spPr>
        </p:pic>
        <p:pic>
          <p:nvPicPr>
            <p:cNvPr id="30" name="Picture 29"/>
            <p:cNvPicPr>
              <a:picLocks noChangeAspect="1"/>
            </p:cNvPicPr>
            <p:nvPr userDrawn="1"/>
          </p:nvPicPr>
          <p:blipFill>
            <a:blip r:embed="rId5"/>
            <a:stretch>
              <a:fillRect/>
            </a:stretch>
          </p:blipFill>
          <p:spPr>
            <a:xfrm>
              <a:off x="-10732765" y="19116994"/>
              <a:ext cx="9986808" cy="1053596"/>
            </a:xfrm>
            <a:prstGeom prst="rect">
              <a:avLst/>
            </a:prstGeom>
          </p:spPr>
        </p:pic>
        <p:grpSp>
          <p:nvGrpSpPr>
            <p:cNvPr id="32" name="Group 31"/>
            <p:cNvGrpSpPr/>
            <p:nvPr userDrawn="1"/>
          </p:nvGrpSpPr>
          <p:grpSpPr>
            <a:xfrm>
              <a:off x="-9744993" y="29384977"/>
              <a:ext cx="7531182" cy="2202634"/>
              <a:chOff x="-4470427" y="13701622"/>
              <a:chExt cx="3470785" cy="1011982"/>
            </a:xfrm>
          </p:grpSpPr>
          <p:grpSp>
            <p:nvGrpSpPr>
              <p:cNvPr id="46" name="Group 45"/>
              <p:cNvGrpSpPr/>
              <p:nvPr userDrawn="1"/>
            </p:nvGrpSpPr>
            <p:grpSpPr>
              <a:xfrm>
                <a:off x="-2783495" y="13745853"/>
                <a:ext cx="624431" cy="898924"/>
                <a:chOff x="-3958697" y="14964973"/>
                <a:chExt cx="779338" cy="1288152"/>
              </a:xfrm>
            </p:grpSpPr>
            <p:pic>
              <p:nvPicPr>
                <p:cNvPr id="52" name="Picture 51"/>
                <p:cNvPicPr>
                  <a:picLocks noChangeAspect="1"/>
                </p:cNvPicPr>
                <p:nvPr userDrawn="1"/>
              </p:nvPicPr>
              <p:blipFill>
                <a:blip r:embed="rId6"/>
                <a:stretch>
                  <a:fillRect/>
                </a:stretch>
              </p:blipFill>
              <p:spPr>
                <a:xfrm>
                  <a:off x="-3948160" y="14964973"/>
                  <a:ext cx="768801" cy="1090857"/>
                </a:xfrm>
                <a:prstGeom prst="rect">
                  <a:avLst/>
                </a:prstGeom>
              </p:spPr>
            </p:pic>
            <p:sp>
              <p:nvSpPr>
                <p:cNvPr id="53" name="TextBox 52"/>
                <p:cNvSpPr txBox="1"/>
                <p:nvPr userDrawn="1"/>
              </p:nvSpPr>
              <p:spPr>
                <a:xfrm>
                  <a:off x="-3958697" y="15961716"/>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smtClean="0">
                      <a:solidFill>
                        <a:schemeClr val="tx1"/>
                      </a:solidFill>
                    </a:rPr>
                    <a:t>ORIGINAL</a:t>
                  </a:r>
                  <a:endParaRPr lang="en-US" sz="2000" b="1" dirty="0">
                    <a:solidFill>
                      <a:schemeClr val="tx1"/>
                    </a:solidFill>
                  </a:endParaRPr>
                </a:p>
              </p:txBody>
            </p:sp>
          </p:grpSp>
          <p:grpSp>
            <p:nvGrpSpPr>
              <p:cNvPr id="47" name="Group 46"/>
              <p:cNvGrpSpPr/>
              <p:nvPr userDrawn="1"/>
            </p:nvGrpSpPr>
            <p:grpSpPr>
              <a:xfrm>
                <a:off x="-2033159" y="13745867"/>
                <a:ext cx="1033517" cy="898915"/>
                <a:chOff x="-2921738" y="14889872"/>
                <a:chExt cx="1420279" cy="1235304"/>
              </a:xfrm>
            </p:grpSpPr>
            <p:pic>
              <p:nvPicPr>
                <p:cNvPr id="50" name="Picture 49"/>
                <p:cNvPicPr>
                  <a:picLocks noChangeAspect="1"/>
                </p:cNvPicPr>
                <p:nvPr userDrawn="1"/>
              </p:nvPicPr>
              <p:blipFill>
                <a:blip r:embed="rId6"/>
                <a:stretch>
                  <a:fillRect/>
                </a:stretch>
              </p:blipFill>
              <p:spPr>
                <a:xfrm>
                  <a:off x="-2921738" y="14889872"/>
                  <a:ext cx="1420279" cy="1029694"/>
                </a:xfrm>
                <a:prstGeom prst="rect">
                  <a:avLst/>
                </a:prstGeom>
              </p:spPr>
            </p:pic>
            <p:sp>
              <p:nvSpPr>
                <p:cNvPr id="51" name="TextBox 50"/>
                <p:cNvSpPr txBox="1"/>
                <p:nvPr userDrawn="1"/>
              </p:nvSpPr>
              <p:spPr>
                <a:xfrm>
                  <a:off x="-2918991" y="15845720"/>
                  <a:ext cx="1417532" cy="279456"/>
                </a:xfrm>
                <a:prstGeom prst="rect">
                  <a:avLst/>
                </a:prstGeom>
                <a:solidFill>
                  <a:srgbClr val="FF0000"/>
                </a:solidFill>
              </p:spPr>
              <p:txBody>
                <a:bodyPr wrap="square" lIns="457200" tIns="91440" rIns="457200" bIns="91440" rtlCol="0">
                  <a:spAutoFit/>
                </a:bodyPr>
                <a:lstStyle/>
                <a:p>
                  <a:pPr algn="ctr"/>
                  <a:r>
                    <a:rPr lang="en-US" sz="2000" b="1" dirty="0" smtClean="0">
                      <a:solidFill>
                        <a:schemeClr val="bg1"/>
                      </a:solidFill>
                    </a:rPr>
                    <a:t>DISTORTED</a:t>
                  </a:r>
                  <a:endParaRPr lang="en-US" sz="900" b="1" dirty="0">
                    <a:solidFill>
                      <a:schemeClr val="bg1"/>
                    </a:solidFill>
                  </a:endParaRPr>
                </a:p>
              </p:txBody>
            </p:sp>
          </p:grpSp>
          <p:pic>
            <p:nvPicPr>
              <p:cNvPr id="48" name="Picture 47"/>
              <p:cNvPicPr>
                <a:picLocks noChangeAspect="1"/>
              </p:cNvPicPr>
              <p:nvPr userDrawn="1"/>
            </p:nvPicPr>
            <p:blipFill>
              <a:blip r:embed="rId7"/>
              <a:stretch>
                <a:fillRect/>
              </a:stretch>
            </p:blipFill>
            <p:spPr>
              <a:xfrm>
                <a:off x="-4470427" y="13701622"/>
                <a:ext cx="1098742" cy="847761"/>
              </a:xfrm>
              <a:prstGeom prst="rect">
                <a:avLst/>
              </a:prstGeom>
            </p:spPr>
          </p:pic>
          <p:sp>
            <p:nvSpPr>
              <p:cNvPr id="49" name="TextBox 48"/>
              <p:cNvSpPr txBox="1"/>
              <p:nvPr userDrawn="1"/>
            </p:nvSpPr>
            <p:spPr>
              <a:xfrm>
                <a:off x="-4440600" y="14388371"/>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37" name="Group 36"/>
            <p:cNvGrpSpPr/>
            <p:nvPr userDrawn="1"/>
          </p:nvGrpSpPr>
          <p:grpSpPr>
            <a:xfrm>
              <a:off x="-10573702" y="34554904"/>
              <a:ext cx="9344084" cy="2526502"/>
              <a:chOff x="-4835604" y="15859915"/>
              <a:chExt cx="4306270" cy="1160780"/>
            </a:xfrm>
          </p:grpSpPr>
          <p:graphicFrame>
            <p:nvGraphicFramePr>
              <p:cNvPr id="38" name="Object 37"/>
              <p:cNvGraphicFramePr>
                <a:graphicFrameLocks noChangeAspect="1"/>
              </p:cNvGraphicFramePr>
              <p:nvPr userDrawn="1">
                <p:extLst>
                  <p:ext uri="{D42A27DB-BD31-4B8C-83A1-F6EECF244321}">
                    <p14:modId xmlns:p14="http://schemas.microsoft.com/office/powerpoint/2010/main" val="4035688387"/>
                  </p:ext>
                </p:extLst>
              </p:nvPr>
            </p:nvGraphicFramePr>
            <p:xfrm>
              <a:off x="-4649322" y="15859915"/>
              <a:ext cx="1828800" cy="1117600"/>
            </p:xfrm>
            <a:graphic>
              <a:graphicData uri="http://schemas.openxmlformats.org/presentationml/2006/ole">
                <mc:AlternateContent xmlns:mc="http://schemas.openxmlformats.org/markup-compatibility/2006">
                  <mc:Choice xmlns:v="urn:schemas-microsoft-com:vml" Requires="v">
                    <p:oleObj spid="_x0000_s1186"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49322" y="15859915"/>
                            <a:ext cx="1828800" cy="1117600"/>
                          </a:xfrm>
                          <a:prstGeom prst="rect">
                            <a:avLst/>
                          </a:prstGeom>
                        </p:spPr>
                      </p:pic>
                    </p:oleObj>
                  </mc:Fallback>
                </mc:AlternateContent>
              </a:graphicData>
            </a:graphic>
          </p:graphicFrame>
          <p:graphicFrame>
            <p:nvGraphicFramePr>
              <p:cNvPr id="39" name="Object 38"/>
              <p:cNvGraphicFramePr>
                <a:graphicFrameLocks noChangeAspect="1"/>
              </p:cNvGraphicFramePr>
              <p:nvPr userDrawn="1">
                <p:extLst>
                  <p:ext uri="{D42A27DB-BD31-4B8C-83A1-F6EECF244321}">
                    <p14:modId xmlns:p14="http://schemas.microsoft.com/office/powerpoint/2010/main" val="37521511"/>
                  </p:ext>
                </p:extLst>
              </p:nvPr>
            </p:nvGraphicFramePr>
            <p:xfrm>
              <a:off x="-2572617" y="15863608"/>
              <a:ext cx="1828800" cy="1117600"/>
            </p:xfrm>
            <a:graphic>
              <a:graphicData uri="http://schemas.openxmlformats.org/presentationml/2006/ole">
                <mc:AlternateContent xmlns:mc="http://schemas.openxmlformats.org/markup-compatibility/2006">
                  <mc:Choice xmlns:v="urn:schemas-microsoft-com:vml" Requires="v">
                    <p:oleObj spid="_x0000_s1187"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572617" y="15863608"/>
                            <a:ext cx="1828800" cy="1117600"/>
                          </a:xfrm>
                          <a:prstGeom prst="rect">
                            <a:avLst/>
                          </a:prstGeom>
                        </p:spPr>
                      </p:pic>
                    </p:oleObj>
                  </mc:Fallback>
                </mc:AlternateContent>
              </a:graphicData>
            </a:graphic>
          </p:graphicFrame>
          <p:sp>
            <p:nvSpPr>
              <p:cNvPr id="41" name="TextBox 40"/>
              <p:cNvSpPr txBox="1"/>
              <p:nvPr userDrawn="1"/>
            </p:nvSpPr>
            <p:spPr>
              <a:xfrm rot="16200000">
                <a:off x="-5311537" y="16369501"/>
                <a:ext cx="1117601" cy="165735"/>
              </a:xfrm>
              <a:prstGeom prst="rect">
                <a:avLst/>
              </a:prstGeom>
              <a:noFill/>
            </p:spPr>
            <p:txBody>
              <a:bodyPr wrap="square" lIns="91440" tIns="91440" rIns="91440" bIns="0" rtlCol="0">
                <a:spAutoFit/>
              </a:bodyPr>
              <a:lstStyle/>
              <a:p>
                <a:pPr algn="ctr"/>
                <a:r>
                  <a:rPr lang="en-US" sz="2000" dirty="0" smtClean="0">
                    <a:solidFill>
                      <a:srgbClr val="92D050"/>
                    </a:solidFill>
                  </a:rPr>
                  <a:t>Good</a:t>
                </a:r>
                <a:r>
                  <a:rPr lang="en-US" sz="2000" baseline="0" dirty="0" smtClean="0">
                    <a:solidFill>
                      <a:srgbClr val="92D050"/>
                    </a:solidFill>
                  </a:rPr>
                  <a:t> </a:t>
                </a:r>
                <a:r>
                  <a:rPr lang="en-US" sz="2000" baseline="0" dirty="0" smtClean="0">
                    <a:solidFill>
                      <a:schemeClr val="bg1"/>
                    </a:solidFill>
                  </a:rPr>
                  <a:t>printing quality</a:t>
                </a:r>
                <a:endParaRPr lang="en-US" sz="2000" dirty="0">
                  <a:solidFill>
                    <a:schemeClr val="bg1"/>
                  </a:solidFill>
                </a:endParaRPr>
              </a:p>
            </p:txBody>
          </p:sp>
          <p:sp>
            <p:nvSpPr>
              <p:cNvPr id="45" name="TextBox 44"/>
              <p:cNvSpPr txBox="1"/>
              <p:nvPr userDrawn="1"/>
            </p:nvSpPr>
            <p:spPr>
              <a:xfrm rot="16200000">
                <a:off x="-1171002" y="16379027"/>
                <a:ext cx="1117601" cy="165735"/>
              </a:xfrm>
              <a:prstGeom prst="rect">
                <a:avLst/>
              </a:prstGeom>
              <a:noFill/>
            </p:spPr>
            <p:txBody>
              <a:bodyPr wrap="square" lIns="91440" tIns="91440" rIns="91440" bIns="0" rtlCol="0">
                <a:spAutoFit/>
              </a:bodyPr>
              <a:lstStyle/>
              <a:p>
                <a:pPr algn="ctr"/>
                <a:r>
                  <a:rPr lang="en-US" sz="2000" dirty="0" smtClean="0">
                    <a:solidFill>
                      <a:srgbClr val="FF0000"/>
                    </a:solidFill>
                  </a:rPr>
                  <a:t>Bad </a:t>
                </a:r>
                <a:r>
                  <a:rPr lang="en-US" sz="2000" dirty="0" smtClean="0">
                    <a:solidFill>
                      <a:schemeClr val="bg1"/>
                    </a:solidFill>
                  </a:rPr>
                  <a:t>printing quality</a:t>
                </a:r>
                <a:endParaRPr lang="en-US" sz="2000" dirty="0">
                  <a:solidFill>
                    <a:schemeClr val="bg1"/>
                  </a:solidFill>
                </a:endParaRPr>
              </a:p>
            </p:txBody>
          </p:sp>
        </p:grpSp>
      </p:grpSp>
      <p:grpSp>
        <p:nvGrpSpPr>
          <p:cNvPr id="54" name="Group 53"/>
          <p:cNvGrpSpPr/>
          <p:nvPr userDrawn="1"/>
        </p:nvGrpSpPr>
        <p:grpSpPr>
          <a:xfrm>
            <a:off x="30676632" y="0"/>
            <a:ext cx="12284832" cy="42803763"/>
            <a:chOff x="44157839" y="-55065"/>
            <a:chExt cx="11062139" cy="38543561"/>
          </a:xfrm>
        </p:grpSpPr>
        <p:sp>
          <p:nvSpPr>
            <p:cNvPr id="55" name="Rectangle 54"/>
            <p:cNvSpPr/>
            <p:nvPr userDrawn="1"/>
          </p:nvSpPr>
          <p:spPr>
            <a:xfrm>
              <a:off x="44157839" y="-55065"/>
              <a:ext cx="11062139" cy="3854356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smtClean="0">
                  <a:solidFill>
                    <a:schemeClr val="bg1"/>
                  </a:solidFill>
                  <a:latin typeface="Trebuchet MS" pitchFamily="34" charset="0"/>
                </a:rPr>
                <a:t>QUICK START (cont.)</a:t>
              </a:r>
            </a:p>
            <a:p>
              <a:pPr algn="ctr"/>
              <a:endParaRPr lang="en-US" sz="44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r>
                <a:rPr lang="en-US" sz="32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Text</a:t>
              </a:r>
            </a:p>
            <a:p>
              <a:pPr marL="3429000" lvl="2" indent="0" algn="l" defTabSz="114300"/>
              <a:r>
                <a:rPr lang="en-US" sz="32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 </a:t>
              </a:r>
              <a:r>
                <a:rPr kumimoji="0" lang="en-US" sz="40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b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200" b="0" baseline="0" dirty="0" smtClean="0">
                <a:solidFill>
                  <a:schemeClr val="bg1">
                    <a:lumMod val="75000"/>
                  </a:schemeClr>
                </a:solidFill>
                <a:latin typeface="Trebuchet MS" pitchFamily="34" charset="0"/>
              </a:endParaRPr>
            </a:p>
            <a:p>
              <a:pPr marL="1518341" lvl="2"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Tables</a:t>
              </a:r>
            </a:p>
            <a:p>
              <a:pPr marL="2000250" lvl="1" indent="0" algn="l" defTabSz="114300"/>
              <a:r>
                <a:rPr lang="en-US" sz="3200" b="0" baseline="0" dirty="0" smtClean="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32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56" name="Object 55"/>
            <p:cNvGraphicFramePr>
              <a:graphicFrameLocks noChangeAspect="1"/>
            </p:cNvGraphicFramePr>
            <p:nvPr userDrawn="1">
              <p:extLst>
                <p:ext uri="{D42A27DB-BD31-4B8C-83A1-F6EECF244321}">
                  <p14:modId xmlns:p14="http://schemas.microsoft.com/office/powerpoint/2010/main" val="4191269152"/>
                </p:ext>
              </p:extLst>
            </p:nvPr>
          </p:nvGraphicFramePr>
          <p:xfrm>
            <a:off x="46102925" y="4068480"/>
            <a:ext cx="6955629" cy="2569718"/>
          </p:xfrm>
          <a:graphic>
            <a:graphicData uri="http://schemas.openxmlformats.org/presentationml/2006/ole">
              <mc:AlternateContent xmlns:mc="http://schemas.openxmlformats.org/markup-compatibility/2006">
                <mc:Choice xmlns:v="urn:schemas-microsoft-com:vml" Requires="v">
                  <p:oleObj spid="_x0000_s1188"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102925" y="4068480"/>
                          <a:ext cx="6955629" cy="2569718"/>
                        </a:xfrm>
                        <a:prstGeom prst="rect">
                          <a:avLst/>
                        </a:prstGeom>
                      </p:spPr>
                    </p:pic>
                  </p:oleObj>
                </mc:Fallback>
              </mc:AlternateContent>
            </a:graphicData>
          </a:graphic>
        </p:graphicFrame>
        <p:pic>
          <p:nvPicPr>
            <p:cNvPr id="57" name="Picture 56"/>
            <p:cNvPicPr>
              <a:picLocks noChangeAspect="1"/>
            </p:cNvPicPr>
            <p:nvPr userDrawn="1"/>
          </p:nvPicPr>
          <p:blipFill>
            <a:blip r:embed="rId14"/>
            <a:stretch>
              <a:fillRect/>
            </a:stretch>
          </p:blipFill>
          <p:spPr>
            <a:xfrm>
              <a:off x="44487207" y="9829102"/>
              <a:ext cx="2969584" cy="1370577"/>
            </a:xfrm>
            <a:prstGeom prst="rect">
              <a:avLst/>
            </a:prstGeom>
            <a:ln>
              <a:noFill/>
            </a:ln>
          </p:spPr>
        </p:pic>
        <p:graphicFrame>
          <p:nvGraphicFramePr>
            <p:cNvPr id="58" name="Object 57"/>
            <p:cNvGraphicFramePr>
              <a:graphicFrameLocks noChangeAspect="1"/>
            </p:cNvGraphicFramePr>
            <p:nvPr userDrawn="1">
              <p:extLst>
                <p:ext uri="{D42A27DB-BD31-4B8C-83A1-F6EECF244321}">
                  <p14:modId xmlns:p14="http://schemas.microsoft.com/office/powerpoint/2010/main" val="3673021171"/>
                </p:ext>
              </p:extLst>
            </p:nvPr>
          </p:nvGraphicFramePr>
          <p:xfrm>
            <a:off x="44620659" y="15799252"/>
            <a:ext cx="1482266" cy="992162"/>
          </p:xfrm>
          <a:graphic>
            <a:graphicData uri="http://schemas.openxmlformats.org/presentationml/2006/ole">
              <mc:AlternateContent xmlns:mc="http://schemas.openxmlformats.org/markup-compatibility/2006">
                <mc:Choice xmlns:v="urn:schemas-microsoft-com:vml" Requires="v">
                  <p:oleObj spid="_x0000_s1189"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0659" y="15799252"/>
                          <a:ext cx="1482266" cy="992162"/>
                        </a:xfrm>
                        <a:prstGeom prst="rect">
                          <a:avLst/>
                        </a:prstGeom>
                      </p:spPr>
                    </p:pic>
                  </p:oleObj>
                </mc:Fallback>
              </mc:AlternateContent>
            </a:graphicData>
          </a:graphic>
        </p:graphicFrame>
        <p:grpSp>
          <p:nvGrpSpPr>
            <p:cNvPr id="59" name="Group 58"/>
            <p:cNvGrpSpPr/>
            <p:nvPr userDrawn="1"/>
          </p:nvGrpSpPr>
          <p:grpSpPr>
            <a:xfrm>
              <a:off x="44487207" y="35164894"/>
              <a:ext cx="10354213" cy="1265612"/>
              <a:chOff x="44200453" y="33317650"/>
              <a:chExt cx="9771399" cy="1090622"/>
            </a:xfrm>
          </p:grpSpPr>
          <p:sp>
            <p:nvSpPr>
              <p:cNvPr id="61" name="Rounded Rectangle 60"/>
              <p:cNvSpPr/>
              <p:nvPr userDrawn="1"/>
            </p:nvSpPr>
            <p:spPr>
              <a:xfrm>
                <a:off x="44200453" y="33317650"/>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33415984"/>
                <a:ext cx="914401" cy="914399"/>
              </a:xfrm>
              <a:prstGeom prst="rect">
                <a:avLst/>
              </a:prstGeom>
              <a:noFill/>
              <a:ln>
                <a:noFill/>
              </a:ln>
            </p:spPr>
          </p:pic>
          <p:sp>
            <p:nvSpPr>
              <p:cNvPr id="63" name="TextBox 62"/>
              <p:cNvSpPr txBox="1"/>
              <p:nvPr userDrawn="1"/>
            </p:nvSpPr>
            <p:spPr>
              <a:xfrm>
                <a:off x="45300663" y="33507571"/>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36" name="Rounded Rectangle 35"/>
          <p:cNvSpPr/>
          <p:nvPr userDrawn="1"/>
        </p:nvSpPr>
        <p:spPr>
          <a:xfrm>
            <a:off x="709552" y="6500309"/>
            <a:ext cx="14216116" cy="35160496"/>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userDrawn="1"/>
        </p:nvSpPr>
        <p:spPr>
          <a:xfrm>
            <a:off x="15380479" y="6500309"/>
            <a:ext cx="14216116" cy="35160496"/>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p:cNvSpPr/>
          <p:nvPr userDrawn="1"/>
        </p:nvSpPr>
        <p:spPr>
          <a:xfrm>
            <a:off x="-1" y="0"/>
            <a:ext cx="30275213" cy="5795437"/>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Connector 63"/>
          <p:cNvCxnSpPr/>
          <p:nvPr userDrawn="1"/>
        </p:nvCxnSpPr>
        <p:spPr>
          <a:xfrm>
            <a:off x="0" y="5850502"/>
            <a:ext cx="30275213" cy="0"/>
          </a:xfrm>
          <a:prstGeom prst="line">
            <a:avLst/>
          </a:prstGeom>
          <a:ln w="174625" cmpd="sng">
            <a:solidFill>
              <a:schemeClr val="accent6">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42" name="TextBox 41"/>
          <p:cNvSpPr txBox="1"/>
          <p:nvPr userDrawn="1"/>
        </p:nvSpPr>
        <p:spPr>
          <a:xfrm>
            <a:off x="30676632" y="40971148"/>
            <a:ext cx="5753868" cy="1358601"/>
          </a:xfrm>
          <a:prstGeom prst="rect">
            <a:avLst/>
          </a:prstGeom>
          <a:noFill/>
        </p:spPr>
        <p:txBody>
          <a:bodyPr wrap="square" lIns="65304" tIns="32651" rIns="65304" bIns="32651" rtlCol="0">
            <a:spAutoFit/>
          </a:bodyPr>
          <a:lstStyle/>
          <a:p>
            <a:pPr marL="400050" indent="0">
              <a:lnSpc>
                <a:spcPct val="100000"/>
              </a:lnSpc>
            </a:pPr>
            <a:r>
              <a:rPr lang="en-US" sz="2400" dirty="0" smtClean="0">
                <a:solidFill>
                  <a:schemeClr val="bg1"/>
                </a:solidFill>
              </a:rPr>
              <a:t>©2015</a:t>
            </a:r>
            <a:r>
              <a:rPr lang="en-US" sz="2400" baseline="0" dirty="0" smtClean="0">
                <a:solidFill>
                  <a:schemeClr val="bg1"/>
                </a:solidFill>
              </a:rPr>
              <a:t> </a:t>
            </a:r>
            <a:r>
              <a:rPr lang="en-US" sz="2400" dirty="0" smtClean="0">
                <a:solidFill>
                  <a:schemeClr val="bg1"/>
                </a:solidFill>
              </a:rPr>
              <a:t>PosterPresentations.com</a:t>
            </a:r>
          </a:p>
          <a:p>
            <a:pPr marL="685800" indent="0">
              <a:lnSpc>
                <a:spcPct val="100000"/>
              </a:lnSpc>
            </a:pPr>
            <a:r>
              <a:rPr lang="en-US" sz="2000" dirty="0" smtClean="0">
                <a:solidFill>
                  <a:schemeClr val="bg1"/>
                </a:solidFill>
              </a:rPr>
              <a:t>2117 Fourth Street ,</a:t>
            </a:r>
            <a:r>
              <a:rPr lang="en-US" sz="2000" baseline="0" dirty="0" smtClean="0">
                <a:solidFill>
                  <a:schemeClr val="bg1"/>
                </a:solidFill>
              </a:rPr>
              <a:t> Unit C</a:t>
            </a:r>
          </a:p>
          <a:p>
            <a:pPr marL="685800" indent="0">
              <a:lnSpc>
                <a:spcPct val="100000"/>
              </a:lnSpc>
            </a:pPr>
            <a:r>
              <a:rPr lang="en-US" sz="2000" baseline="0" dirty="0" smtClean="0">
                <a:solidFill>
                  <a:schemeClr val="bg1"/>
                </a:solidFill>
              </a:rPr>
              <a:t>Berkeley CA </a:t>
            </a:r>
            <a:r>
              <a:rPr lang="en-US" sz="1800" baseline="0" dirty="0" smtClean="0">
                <a:solidFill>
                  <a:schemeClr val="bg1"/>
                </a:solidFill>
              </a:rPr>
              <a:t>94710</a:t>
            </a:r>
            <a:endParaRPr lang="en-US" sz="2000" baseline="0" dirty="0" smtClean="0">
              <a:solidFill>
                <a:schemeClr val="bg1"/>
              </a:solidFill>
            </a:endParaRPr>
          </a:p>
          <a:p>
            <a:pPr marL="685800" indent="0">
              <a:lnSpc>
                <a:spcPct val="100000"/>
              </a:lnSpc>
            </a:pPr>
            <a:r>
              <a:rPr lang="en-US" sz="2000" b="1" baseline="0" dirty="0" smtClean="0">
                <a:solidFill>
                  <a:srgbClr val="FFFF00"/>
                </a:solidFill>
              </a:rPr>
              <a:t>posterpresenter@gmail.com</a:t>
            </a:r>
            <a:endParaRPr lang="en-US" sz="2400" b="1" dirty="0">
              <a:solidFill>
                <a:srgbClr val="FFFF00"/>
              </a:solidFill>
            </a:endParaRPr>
          </a:p>
        </p:txBody>
      </p:sp>
      <p:sp>
        <p:nvSpPr>
          <p:cNvPr id="43" name="Text Box 14"/>
          <p:cNvSpPr txBox="1">
            <a:spLocks noChangeArrowheads="1"/>
          </p:cNvSpPr>
          <p:nvPr userDrawn="1"/>
        </p:nvSpPr>
        <p:spPr bwMode="auto">
          <a:xfrm>
            <a:off x="1432294" y="41948434"/>
            <a:ext cx="2636977" cy="336073"/>
          </a:xfrm>
          <a:prstGeom prst="rect">
            <a:avLst/>
          </a:prstGeom>
          <a:noFill/>
          <a:ln w="9525">
            <a:noFill/>
            <a:miter lim="800000"/>
            <a:headEnd/>
            <a:tailEnd/>
          </a:ln>
          <a:effectLst/>
        </p:spPr>
        <p:txBody>
          <a:bodyPr wrap="square" lIns="89381" tIns="44682" rIns="89381" bIns="44682">
            <a:spAutoFit/>
          </a:bodyPr>
          <a:lstStyle/>
          <a:p>
            <a:pPr eaLnBrk="0" hangingPunct="0">
              <a:lnSpc>
                <a:spcPct val="65000"/>
              </a:lnSpc>
              <a:spcBef>
                <a:spcPct val="50000"/>
              </a:spcBef>
              <a:defRPr/>
            </a:pPr>
            <a:r>
              <a:rPr lang="en-US" sz="600" b="1" dirty="0" smtClean="0">
                <a:solidFill>
                  <a:schemeClr val="bg1">
                    <a:lumMod val="75000"/>
                  </a:schemeClr>
                </a:solidFill>
                <a:latin typeface="Arial" charset="0"/>
              </a:rPr>
              <a:t>RESEARCH POSTER PRESENTATION </a:t>
            </a:r>
            <a:r>
              <a:rPr lang="en-US" sz="600" b="1" dirty="0">
                <a:solidFill>
                  <a:schemeClr val="bg1">
                    <a:lumMod val="75000"/>
                  </a:schemeClr>
                </a:solidFill>
                <a:latin typeface="Arial" charset="0"/>
              </a:rPr>
              <a:t>DESIGN © </a:t>
            </a:r>
            <a:r>
              <a:rPr lang="en-US" sz="600" b="1" dirty="0" smtClean="0">
                <a:solidFill>
                  <a:schemeClr val="bg1">
                    <a:lumMod val="75000"/>
                  </a:schemeClr>
                </a:solidFill>
                <a:latin typeface="Arial" charset="0"/>
              </a:rPr>
              <a:t>2015</a:t>
            </a:r>
            <a:endParaRPr lang="en-US" sz="600" b="1" dirty="0">
              <a:solidFill>
                <a:schemeClr val="bg1">
                  <a:lumMod val="75000"/>
                </a:schemeClr>
              </a:solidFill>
              <a:latin typeface="Arial" charset="0"/>
            </a:endParaRPr>
          </a:p>
          <a:p>
            <a:pPr eaLnBrk="0" hangingPunct="0">
              <a:lnSpc>
                <a:spcPct val="65000"/>
              </a:lnSpc>
              <a:spcBef>
                <a:spcPct val="50000"/>
              </a:spcBef>
              <a:defRPr/>
            </a:pPr>
            <a:r>
              <a:rPr lang="en-US" sz="105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9" r:id="rId1"/>
  </p:sldLayoutIdLst>
  <p:timing>
    <p:tnLst>
      <p:par>
        <p:cTn id="1" dur="indefinite" restart="never" nodeType="tmRoot"/>
      </p:par>
    </p:tnLst>
  </p:timing>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schemeClr>
            </a:gs>
            <a:gs pos="100000">
              <a:schemeClr val="bg1"/>
            </a:gs>
          </a:gsLst>
          <a:lin ang="5400000" scaled="0"/>
          <a:tileRect/>
        </a:gradFill>
        <a:effectLst/>
      </p:bgPr>
    </p:bg>
    <p:spTree>
      <p:nvGrpSpPr>
        <p:cNvPr id="1" name=""/>
        <p:cNvGrpSpPr/>
        <p:nvPr/>
      </p:nvGrpSpPr>
      <p:grpSpPr>
        <a:xfrm>
          <a:off x="0" y="0"/>
          <a:ext cx="0" cy="0"/>
          <a:chOff x="0" y="0"/>
          <a:chExt cx="0" cy="0"/>
        </a:xfrm>
      </p:grpSpPr>
      <p:grpSp>
        <p:nvGrpSpPr>
          <p:cNvPr id="36" name="Group 35"/>
          <p:cNvGrpSpPr/>
          <p:nvPr userDrawn="1"/>
        </p:nvGrpSpPr>
        <p:grpSpPr>
          <a:xfrm>
            <a:off x="-12658121" y="-48127"/>
            <a:ext cx="12259293" cy="42851889"/>
            <a:chOff x="-11225189" y="-1"/>
            <a:chExt cx="11018865" cy="38516022"/>
          </a:xfrm>
        </p:grpSpPr>
        <p:sp>
          <p:nvSpPr>
            <p:cNvPr id="37" name="Rectangle 36"/>
            <p:cNvSpPr/>
            <p:nvPr/>
          </p:nvSpPr>
          <p:spPr>
            <a:xfrm>
              <a:off x="-11216136" y="-1"/>
              <a:ext cx="11009812" cy="3851602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smtClean="0">
                  <a:solidFill>
                    <a:srgbClr val="FF0000"/>
                  </a:solidFill>
                  <a:latin typeface="Trebuchet MS" pitchFamily="34" charset="0"/>
                </a:rPr>
                <a:t>(—THIS SIDEBAR DOES NOT PRINT—)</a:t>
              </a:r>
              <a:endParaRPr lang="en-US" sz="4000" b="1" spc="600"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DESIGN</a:t>
              </a:r>
              <a:r>
                <a:rPr lang="en-US" sz="4800" b="1" spc="600" baseline="0" dirty="0" smtClean="0">
                  <a:solidFill>
                    <a:schemeClr val="bg1"/>
                  </a:solidFill>
                  <a:latin typeface="Trebuchet MS" pitchFamily="34" charset="0"/>
                </a:rPr>
                <a:t> </a:t>
              </a:r>
              <a:r>
                <a:rPr lang="en-US" sz="4800" b="1" spc="600" dirty="0" smtClean="0">
                  <a:solidFill>
                    <a:schemeClr val="bg1"/>
                  </a:solidFill>
                  <a:latin typeface="Trebuchet MS" pitchFamily="34" charset="0"/>
                </a:rPr>
                <a:t>GUIDE</a:t>
              </a:r>
            </a:p>
            <a:p>
              <a:pPr algn="ctr"/>
              <a:endParaRPr lang="en-US" sz="3600" b="1" dirty="0" smtClean="0">
                <a:latin typeface="Trebuchet MS" pitchFamily="34" charset="0"/>
              </a:endParaRPr>
            </a:p>
            <a:p>
              <a:pPr defTabSz="3765639"/>
              <a:r>
                <a:rPr lang="en-US" sz="3600" i="0" dirty="0" smtClean="0">
                  <a:latin typeface="Trebuchet MS" pitchFamily="34" charset="0"/>
                </a:rPr>
                <a:t>This PowerPoint</a:t>
              </a:r>
              <a:r>
                <a:rPr lang="en-US" sz="3600" i="0" baseline="0" dirty="0" smtClean="0">
                  <a:latin typeface="Trebuchet MS" pitchFamily="34" charset="0"/>
                </a:rPr>
                <a:t> </a:t>
              </a:r>
              <a:r>
                <a:rPr lang="en-US" sz="3600" i="0" dirty="0" smtClean="0">
                  <a:latin typeface="Trebuchet MS" pitchFamily="34" charset="0"/>
                </a:rPr>
                <a:t>2007 template produces</a:t>
              </a:r>
              <a:r>
                <a:rPr lang="en-US" sz="3600" i="0" baseline="0" dirty="0" smtClean="0">
                  <a:latin typeface="Trebuchet MS" pitchFamily="34" charset="0"/>
                </a:rPr>
                <a:t> </a:t>
              </a:r>
              <a:r>
                <a:rPr lang="en-US" sz="3600" i="0" dirty="0" smtClean="0">
                  <a:latin typeface="Trebuchet MS" pitchFamily="34" charset="0"/>
                </a:rPr>
                <a:t>an</a:t>
              </a:r>
              <a:r>
                <a:rPr lang="en-US" sz="3600" i="0" baseline="0" dirty="0" smtClean="0">
                  <a:latin typeface="Trebuchet MS" pitchFamily="34" charset="0"/>
                </a:rPr>
                <a:t> A0</a:t>
              </a:r>
              <a:r>
                <a:rPr lang="en-US" sz="3600" i="0" dirty="0" smtClean="0">
                  <a:latin typeface="Trebuchet MS" pitchFamily="34" charset="0"/>
                </a:rPr>
                <a:t> presentation poster. </a:t>
              </a:r>
              <a:r>
                <a:rPr lang="en-US" sz="3600" dirty="0" smtClean="0">
                  <a:latin typeface="Trebuchet MS" pitchFamily="34" charset="0"/>
                </a:rPr>
                <a:t>You</a:t>
              </a:r>
              <a:r>
                <a:rPr lang="en-US" sz="3600" baseline="0" dirty="0" smtClean="0">
                  <a:latin typeface="Trebuchet MS" pitchFamily="34" charset="0"/>
                </a:rPr>
                <a:t> can u</a:t>
              </a:r>
              <a:r>
                <a:rPr lang="en-US" sz="3600" dirty="0" smtClean="0">
                  <a:latin typeface="Trebuchet MS" pitchFamily="34" charset="0"/>
                </a:rPr>
                <a:t>se</a:t>
              </a:r>
              <a:r>
                <a:rPr lang="en-US" sz="3600" baseline="0" dirty="0" smtClean="0">
                  <a:latin typeface="Trebuchet MS" pitchFamily="34" charset="0"/>
                </a:rPr>
                <a:t> it to create your research poster and </a:t>
              </a:r>
              <a:r>
                <a:rPr lang="en-US" sz="3600" dirty="0" smtClean="0">
                  <a:latin typeface="Trebuchet MS" pitchFamily="34" charset="0"/>
                </a:rPr>
                <a:t>save valuable time placing titles, subtitles,</a:t>
              </a:r>
              <a:r>
                <a:rPr lang="en-US" sz="3600" baseline="0" dirty="0" smtClean="0">
                  <a:latin typeface="Trebuchet MS" pitchFamily="34" charset="0"/>
                </a:rPr>
                <a:t> text, and graphics</a:t>
              </a:r>
              <a:r>
                <a:rPr lang="en-US" sz="3600" dirty="0" smtClean="0">
                  <a:latin typeface="Trebuchet MS" pitchFamily="34" charset="0"/>
                </a:rPr>
                <a:t>. </a:t>
              </a:r>
            </a:p>
            <a:p>
              <a:pPr defTabSz="3765639"/>
              <a:endParaRPr lang="en-US" sz="3600" dirty="0" smtClean="0">
                <a:latin typeface="Trebuchet MS" pitchFamily="34" charset="0"/>
              </a:endParaRPr>
            </a:p>
            <a:p>
              <a:pPr defTabSz="4389219"/>
              <a:r>
                <a:rPr lang="en-US" sz="36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smtClean="0">
                  <a:solidFill>
                    <a:srgbClr val="FFC000"/>
                  </a:solidFill>
                  <a:latin typeface="Trebuchet MS" pitchFamily="34" charset="0"/>
                </a:rPr>
                <a:t>PosterPresentations.com</a:t>
              </a:r>
              <a:r>
                <a:rPr lang="en-US" sz="3600" b="1" dirty="0" smtClean="0">
                  <a:solidFill>
                    <a:schemeClr val="bg1"/>
                  </a:solidFill>
                  <a:latin typeface="Trebuchet MS" pitchFamily="34" charset="0"/>
                </a:rPr>
                <a:t> </a:t>
              </a:r>
              <a:r>
                <a:rPr lang="en-US" sz="3600" dirty="0" smtClean="0">
                  <a:solidFill>
                    <a:schemeClr val="bg1"/>
                  </a:solidFill>
                  <a:latin typeface="Trebuchet MS" pitchFamily="34" charset="0"/>
                </a:rPr>
                <a:t>and click on HELP DESK.</a:t>
              </a:r>
            </a:p>
            <a:p>
              <a:pPr defTabSz="4389219"/>
              <a:endParaRPr lang="en-US" sz="3600" dirty="0" smtClean="0">
                <a:latin typeface="Trebuchet MS" pitchFamily="34" charset="0"/>
              </a:endParaRPr>
            </a:p>
            <a:p>
              <a:pPr defTabSz="4389219"/>
              <a:r>
                <a:rPr lang="en-US" sz="3600" dirty="0" smtClean="0">
                  <a:solidFill>
                    <a:schemeClr val="bg1"/>
                  </a:solidFill>
                  <a:latin typeface="Trebuchet MS" pitchFamily="34" charset="0"/>
                </a:rPr>
                <a:t>When</a:t>
              </a:r>
              <a:r>
                <a:rPr lang="en-US" sz="3600" baseline="0" dirty="0" smtClean="0">
                  <a:solidFill>
                    <a:schemeClr val="bg1"/>
                  </a:solidFill>
                  <a:latin typeface="Trebuchet MS" pitchFamily="34" charset="0"/>
                </a:rPr>
                <a:t> you are ready to print your poster</a:t>
              </a:r>
              <a:r>
                <a:rPr lang="en-US" sz="3600" dirty="0" smtClean="0">
                  <a:solidFill>
                    <a:schemeClr val="bg1"/>
                  </a:solidFill>
                  <a:latin typeface="Trebuchet MS" pitchFamily="34" charset="0"/>
                </a:rPr>
                <a:t>,</a:t>
              </a:r>
              <a:r>
                <a:rPr lang="en-US" sz="3600" baseline="0" dirty="0" smtClean="0">
                  <a:solidFill>
                    <a:schemeClr val="bg1"/>
                  </a:solidFill>
                  <a:latin typeface="Trebuchet MS" pitchFamily="34" charset="0"/>
                </a:rPr>
                <a:t> go online to </a:t>
              </a:r>
              <a:r>
                <a:rPr lang="en-US" sz="3600" b="0" dirty="0" smtClean="0">
                  <a:solidFill>
                    <a:schemeClr val="bg1"/>
                  </a:solidFill>
                  <a:latin typeface="Trebuchet MS" pitchFamily="34" charset="0"/>
                </a:rPr>
                <a:t>PosterPresentations.com</a:t>
              </a:r>
              <a:r>
                <a:rPr lang="en-US" sz="3600" dirty="0" smtClean="0">
                  <a:solidFill>
                    <a:schemeClr val="bg1"/>
                  </a:solidFill>
                  <a:latin typeface="Trebuchet MS" pitchFamily="34" charset="0"/>
                </a:rPr>
                <a:t/>
              </a:r>
              <a:br>
                <a:rPr lang="en-US" sz="3600" dirty="0" smtClean="0">
                  <a:solidFill>
                    <a:schemeClr val="bg1"/>
                  </a:solidFill>
                  <a:latin typeface="Trebuchet MS" pitchFamily="34" charset="0"/>
                </a:rPr>
              </a:br>
              <a:endParaRPr lang="en-US" sz="3600" dirty="0" smtClean="0">
                <a:solidFill>
                  <a:schemeClr val="bg1"/>
                </a:solidFill>
                <a:latin typeface="Trebuchet MS" pitchFamily="34" charset="0"/>
              </a:endParaRPr>
            </a:p>
            <a:p>
              <a:pPr algn="l" defTabSz="3765639"/>
              <a:r>
                <a:rPr lang="en-US" sz="3600" b="0" dirty="0" smtClean="0">
                  <a:solidFill>
                    <a:schemeClr val="bg1"/>
                  </a:solidFill>
                  <a:latin typeface="Trebuchet MS" pitchFamily="34" charset="0"/>
                </a:rPr>
                <a:t>Need</a:t>
              </a:r>
              <a:r>
                <a:rPr lang="en-US" sz="3600" b="0" baseline="0" dirty="0" smtClean="0">
                  <a:solidFill>
                    <a:schemeClr val="bg1"/>
                  </a:solidFill>
                  <a:latin typeface="Trebuchet MS" pitchFamily="34" charset="0"/>
                </a:rPr>
                <a:t> assistance? Call us at </a:t>
              </a:r>
              <a:r>
                <a:rPr lang="en-US" sz="3600" b="0" dirty="0" smtClean="0">
                  <a:solidFill>
                    <a:srgbClr val="FFC000"/>
                  </a:solidFill>
                  <a:latin typeface="Trebuchet MS" pitchFamily="34" charset="0"/>
                </a:rPr>
                <a:t>1.510.649.3001</a:t>
              </a:r>
            </a:p>
            <a:p>
              <a:pPr algn="l" defTabSz="3765639"/>
              <a:endParaRPr lang="en-US" sz="4400" b="1" dirty="0" smtClean="0">
                <a:solidFill>
                  <a:srgbClr val="FFFF00"/>
                </a:solidFill>
                <a:latin typeface="Trebuchet MS" pitchFamily="34" charset="0"/>
              </a:endParaRPr>
            </a:p>
            <a:p>
              <a:pPr algn="ctr"/>
              <a:endParaRPr lang="en-US" sz="3200" b="1" dirty="0" smtClean="0">
                <a:solidFill>
                  <a:schemeClr val="bg1"/>
                </a:solidFill>
                <a:latin typeface="Trebuchet MS" pitchFamily="34" charset="0"/>
              </a:endParaRPr>
            </a:p>
            <a:p>
              <a:pPr algn="ctr"/>
              <a:r>
                <a:rPr lang="en-US" sz="4800" b="1" spc="600" dirty="0" smtClean="0">
                  <a:solidFill>
                    <a:schemeClr val="bg1"/>
                  </a:solidFill>
                  <a:latin typeface="Trebuchet MS" pitchFamily="34" charset="0"/>
                </a:rPr>
                <a:t>QUICK START</a:t>
              </a:r>
            </a:p>
            <a:p>
              <a:pPr algn="ctr"/>
              <a:endParaRPr lang="en-US" sz="40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Zoom in and out</a:t>
              </a:r>
            </a:p>
            <a:p>
              <a:pPr marL="2527300" indent="-650875" algn="l" defTabSz="850900">
                <a:tabLst/>
              </a:pPr>
              <a:r>
                <a:rPr lang="en-US" sz="3200" b="0" baseline="0" dirty="0" smtClean="0">
                  <a:solidFill>
                    <a:schemeClr val="bg1"/>
                  </a:solidFill>
                  <a:latin typeface="Trebuchet MS" pitchFamily="34" charset="0"/>
                </a:rPr>
                <a:t>	</a:t>
              </a:r>
              <a:r>
                <a:rPr lang="en-US" sz="32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Title, Authors, and Affiliations</a:t>
              </a:r>
            </a:p>
            <a:p>
              <a:pPr algn="l"/>
              <a:r>
                <a:rPr lang="en-US" sz="32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3600" b="1" baseline="0" dirty="0" smtClean="0">
                  <a:solidFill>
                    <a:schemeClr val="bg1"/>
                  </a:solidFill>
                  <a:latin typeface="Trebuchet MS" pitchFamily="34" charset="0"/>
                </a:rPr>
                <a:t/>
              </a:r>
              <a:br>
                <a:rPr lang="en-US" sz="3600" b="1" baseline="0" dirty="0" smtClean="0">
                  <a:solidFill>
                    <a:schemeClr val="bg1"/>
                  </a:solidFill>
                  <a:latin typeface="Trebuchet MS" pitchFamily="34" charset="0"/>
                </a:rPr>
              </a:br>
              <a:endParaRPr lang="en-US" sz="3600" b="1" dirty="0" smtClean="0">
                <a:solidFill>
                  <a:schemeClr val="bg1"/>
                </a:solidFill>
                <a:latin typeface="Trebuchet MS" pitchFamily="34" charset="0"/>
              </a:endParaRPr>
            </a:p>
            <a:p>
              <a:pPr algn="ctr"/>
              <a:endParaRPr lang="en-US" sz="3600" b="1" dirty="0" smtClean="0">
                <a:solidFill>
                  <a:srgbClr val="FFC000"/>
                </a:solidFill>
                <a:latin typeface="Trebuchet MS" pitchFamily="34" charset="0"/>
              </a:endParaRPr>
            </a:p>
            <a:p>
              <a:pPr algn="ctr"/>
              <a:endParaRPr lang="en-US" sz="3600" b="1" dirty="0" smtClean="0">
                <a:solidFill>
                  <a:srgbClr val="FFC000"/>
                </a:solidFill>
                <a:latin typeface="Trebuchet MS" pitchFamily="34" charset="0"/>
              </a:endParaRPr>
            </a:p>
            <a:p>
              <a:pPr algn="ctr"/>
              <a:r>
                <a:rPr lang="en-US" sz="4000" b="1" dirty="0" smtClean="0">
                  <a:solidFill>
                    <a:srgbClr val="FFC000"/>
                  </a:solidFill>
                  <a:latin typeface="Trebuchet MS" pitchFamily="34" charset="0"/>
                </a:rPr>
                <a:t>Adding Logos</a:t>
              </a:r>
              <a:r>
                <a:rPr lang="en-US" sz="4000" b="1" baseline="0" dirty="0" smtClean="0">
                  <a:solidFill>
                    <a:srgbClr val="FFC000"/>
                  </a:solidFill>
                  <a:latin typeface="Trebuchet MS" pitchFamily="34" charset="0"/>
                </a:rPr>
                <a:t> / Seals</a:t>
              </a:r>
            </a:p>
            <a:p>
              <a:pPr algn="l"/>
              <a:r>
                <a:rPr lang="en-US" sz="32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smtClean="0">
                <a:solidFill>
                  <a:schemeClr val="bg1">
                    <a:lumMod val="75000"/>
                  </a:schemeClr>
                </a:solidFill>
                <a:latin typeface="Trebuchet MS" pitchFamily="34" charset="0"/>
              </a:endParaRPr>
            </a:p>
            <a:p>
              <a:pPr algn="l"/>
              <a:r>
                <a:rPr lang="en-US" sz="3200" b="1" spc="300" baseline="0" dirty="0" smtClean="0">
                  <a:solidFill>
                    <a:srgbClr val="FFC000"/>
                  </a:solidFill>
                  <a:latin typeface="Trebuchet MS" pitchFamily="34" charset="0"/>
                </a:rPr>
                <a:t>TIP:</a:t>
              </a:r>
              <a:r>
                <a:rPr lang="en-US" sz="3200" b="1" spc="0" baseline="0" dirty="0" smtClean="0">
                  <a:solidFill>
                    <a:srgbClr val="FFC000"/>
                  </a:solidFill>
                  <a:latin typeface="Trebuchet MS" pitchFamily="34" charset="0"/>
                </a:rPr>
                <a:t> </a:t>
              </a:r>
              <a:r>
                <a:rPr lang="en-US" sz="3200" b="0" baseline="0" dirty="0" smtClean="0">
                  <a:solidFill>
                    <a:schemeClr val="bg1">
                      <a:lumMod val="75000"/>
                    </a:schemeClr>
                  </a:solidFill>
                  <a:latin typeface="Trebuchet MS" pitchFamily="34" charset="0"/>
                </a:rPr>
                <a:t>See if your school’s logo is available on our free poster templates page.</a:t>
              </a:r>
            </a:p>
            <a:p>
              <a:pPr algn="l"/>
              <a:endParaRPr lang="en-US" sz="3200" b="0" baseline="0" dirty="0" smtClean="0">
                <a:latin typeface="Trebuchet MS" pitchFamily="34" charset="0"/>
              </a:endParaRPr>
            </a:p>
            <a:p>
              <a:pPr algn="ctr"/>
              <a:r>
                <a:rPr lang="en-US" sz="4000" b="1" baseline="0" dirty="0" smtClean="0">
                  <a:solidFill>
                    <a:srgbClr val="FFC000"/>
                  </a:solidFill>
                  <a:latin typeface="Trebuchet MS" pitchFamily="34" charset="0"/>
                </a:rPr>
                <a:t>Photographs / Graphics</a:t>
              </a:r>
            </a:p>
            <a:p>
              <a:pPr algn="l" defTabSz="977900"/>
              <a:r>
                <a:rPr lang="en-US" sz="32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smtClean="0">
                  <a:solidFill>
                    <a:schemeClr val="bg1">
                      <a:lumMod val="75000"/>
                    </a:schemeClr>
                  </a:solidFill>
                  <a:latin typeface="Trebuchet MS" pitchFamily="34" charset="0"/>
                </a:rPr>
                <a:t>disproportionally.</a:t>
              </a:r>
            </a:p>
            <a:p>
              <a:pPr algn="l" defTabSz="977900"/>
              <a:endParaRPr lang="en-US" sz="3200" b="0" baseline="0" dirty="0" smtClean="0">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endParaRPr lang="en-US" sz="3600" b="1" baseline="0" dirty="0" smtClean="0">
                <a:solidFill>
                  <a:srgbClr val="FFC000"/>
                </a:solidFill>
                <a:latin typeface="Trebuchet MS" pitchFamily="34" charset="0"/>
              </a:endParaRPr>
            </a:p>
            <a:p>
              <a:pPr algn="ctr"/>
              <a:r>
                <a:rPr lang="en-US" sz="4000" b="1" baseline="0" dirty="0" smtClean="0">
                  <a:solidFill>
                    <a:srgbClr val="FFC000"/>
                  </a:solidFill>
                  <a:latin typeface="Trebuchet MS" pitchFamily="34" charset="0"/>
                </a:rPr>
                <a:t>Image Quality Check</a:t>
              </a:r>
            </a:p>
            <a:p>
              <a:pPr lvl="0" algn="l" defTabSz="977900"/>
              <a:r>
                <a:rPr lang="en-US" sz="32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3600" b="0" dirty="0" smtClean="0">
                <a:latin typeface="Trebuchet MS" pitchFamily="34" charset="0"/>
              </a:endParaRPr>
            </a:p>
          </p:txBody>
        </p:sp>
        <p:cxnSp>
          <p:nvCxnSpPr>
            <p:cNvPr id="38" name="Straight Connector 37"/>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userDrawn="1"/>
          </p:nvPicPr>
          <p:blipFill>
            <a:blip r:embed="rId4"/>
            <a:stretch>
              <a:fillRect/>
            </a:stretch>
          </p:blipFill>
          <p:spPr>
            <a:xfrm>
              <a:off x="-10479105" y="12472417"/>
              <a:ext cx="1597666" cy="1201935"/>
            </a:xfrm>
            <a:prstGeom prst="rect">
              <a:avLst/>
            </a:prstGeom>
          </p:spPr>
        </p:pic>
        <p:pic>
          <p:nvPicPr>
            <p:cNvPr id="40" name="Picture 39"/>
            <p:cNvPicPr>
              <a:picLocks noChangeAspect="1"/>
            </p:cNvPicPr>
            <p:nvPr userDrawn="1"/>
          </p:nvPicPr>
          <p:blipFill>
            <a:blip r:embed="rId5"/>
            <a:stretch>
              <a:fillRect/>
            </a:stretch>
          </p:blipFill>
          <p:spPr>
            <a:xfrm>
              <a:off x="-10732765" y="19116994"/>
              <a:ext cx="9986808" cy="1053596"/>
            </a:xfrm>
            <a:prstGeom prst="rect">
              <a:avLst/>
            </a:prstGeom>
          </p:spPr>
        </p:pic>
        <p:grpSp>
          <p:nvGrpSpPr>
            <p:cNvPr id="41" name="Group 40"/>
            <p:cNvGrpSpPr/>
            <p:nvPr userDrawn="1"/>
          </p:nvGrpSpPr>
          <p:grpSpPr>
            <a:xfrm>
              <a:off x="-9744993" y="29384977"/>
              <a:ext cx="7531182" cy="2202634"/>
              <a:chOff x="-4470427" y="13701622"/>
              <a:chExt cx="3470785" cy="1011982"/>
            </a:xfrm>
          </p:grpSpPr>
          <p:grpSp>
            <p:nvGrpSpPr>
              <p:cNvPr id="49" name="Group 48"/>
              <p:cNvGrpSpPr/>
              <p:nvPr userDrawn="1"/>
            </p:nvGrpSpPr>
            <p:grpSpPr>
              <a:xfrm>
                <a:off x="-2783495" y="13745853"/>
                <a:ext cx="624431" cy="898924"/>
                <a:chOff x="-3958697" y="14964973"/>
                <a:chExt cx="779338" cy="1288152"/>
              </a:xfrm>
            </p:grpSpPr>
            <p:pic>
              <p:nvPicPr>
                <p:cNvPr id="70" name="Picture 69"/>
                <p:cNvPicPr>
                  <a:picLocks noChangeAspect="1"/>
                </p:cNvPicPr>
                <p:nvPr userDrawn="1"/>
              </p:nvPicPr>
              <p:blipFill>
                <a:blip r:embed="rId6"/>
                <a:stretch>
                  <a:fillRect/>
                </a:stretch>
              </p:blipFill>
              <p:spPr>
                <a:xfrm>
                  <a:off x="-3948160" y="14964973"/>
                  <a:ext cx="768801" cy="1090857"/>
                </a:xfrm>
                <a:prstGeom prst="rect">
                  <a:avLst/>
                </a:prstGeom>
              </p:spPr>
            </p:pic>
            <p:sp>
              <p:nvSpPr>
                <p:cNvPr id="71" name="TextBox 70"/>
                <p:cNvSpPr txBox="1"/>
                <p:nvPr userDrawn="1"/>
              </p:nvSpPr>
              <p:spPr>
                <a:xfrm>
                  <a:off x="-3958697" y="15961716"/>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smtClean="0">
                      <a:solidFill>
                        <a:schemeClr val="tx1"/>
                      </a:solidFill>
                    </a:rPr>
                    <a:t>ORIGINAL</a:t>
                  </a:r>
                  <a:endParaRPr lang="en-US" sz="2000" b="1" dirty="0">
                    <a:solidFill>
                      <a:schemeClr val="tx1"/>
                    </a:solidFill>
                  </a:endParaRPr>
                </a:p>
              </p:txBody>
            </p:sp>
          </p:grpSp>
          <p:grpSp>
            <p:nvGrpSpPr>
              <p:cNvPr id="65" name="Group 64"/>
              <p:cNvGrpSpPr/>
              <p:nvPr userDrawn="1"/>
            </p:nvGrpSpPr>
            <p:grpSpPr>
              <a:xfrm>
                <a:off x="-2033159" y="13745867"/>
                <a:ext cx="1033517" cy="898915"/>
                <a:chOff x="-2921738" y="14889872"/>
                <a:chExt cx="1420279" cy="1235304"/>
              </a:xfrm>
            </p:grpSpPr>
            <p:pic>
              <p:nvPicPr>
                <p:cNvPr id="68" name="Picture 67"/>
                <p:cNvPicPr>
                  <a:picLocks noChangeAspect="1"/>
                </p:cNvPicPr>
                <p:nvPr userDrawn="1"/>
              </p:nvPicPr>
              <p:blipFill>
                <a:blip r:embed="rId6"/>
                <a:stretch>
                  <a:fillRect/>
                </a:stretch>
              </p:blipFill>
              <p:spPr>
                <a:xfrm>
                  <a:off x="-2921738" y="14889872"/>
                  <a:ext cx="1420279" cy="1029694"/>
                </a:xfrm>
                <a:prstGeom prst="rect">
                  <a:avLst/>
                </a:prstGeom>
              </p:spPr>
            </p:pic>
            <p:sp>
              <p:nvSpPr>
                <p:cNvPr id="69" name="TextBox 68"/>
                <p:cNvSpPr txBox="1"/>
                <p:nvPr userDrawn="1"/>
              </p:nvSpPr>
              <p:spPr>
                <a:xfrm>
                  <a:off x="-2918991" y="15845720"/>
                  <a:ext cx="1417532" cy="279456"/>
                </a:xfrm>
                <a:prstGeom prst="rect">
                  <a:avLst/>
                </a:prstGeom>
                <a:solidFill>
                  <a:srgbClr val="FF0000"/>
                </a:solidFill>
              </p:spPr>
              <p:txBody>
                <a:bodyPr wrap="square" lIns="457200" tIns="91440" rIns="457200" bIns="91440" rtlCol="0">
                  <a:spAutoFit/>
                </a:bodyPr>
                <a:lstStyle/>
                <a:p>
                  <a:pPr algn="ctr"/>
                  <a:r>
                    <a:rPr lang="en-US" sz="2000" b="1" dirty="0" smtClean="0">
                      <a:solidFill>
                        <a:schemeClr val="bg1"/>
                      </a:solidFill>
                    </a:rPr>
                    <a:t>DISTORTED</a:t>
                  </a:r>
                  <a:endParaRPr lang="en-US" sz="900" b="1" dirty="0">
                    <a:solidFill>
                      <a:schemeClr val="bg1"/>
                    </a:solidFill>
                  </a:endParaRPr>
                </a:p>
              </p:txBody>
            </p:sp>
          </p:grpSp>
          <p:pic>
            <p:nvPicPr>
              <p:cNvPr id="66" name="Picture 65"/>
              <p:cNvPicPr>
                <a:picLocks noChangeAspect="1"/>
              </p:cNvPicPr>
              <p:nvPr userDrawn="1"/>
            </p:nvPicPr>
            <p:blipFill>
              <a:blip r:embed="rId7"/>
              <a:stretch>
                <a:fillRect/>
              </a:stretch>
            </p:blipFill>
            <p:spPr>
              <a:xfrm>
                <a:off x="-4470427" y="13701622"/>
                <a:ext cx="1098742" cy="847761"/>
              </a:xfrm>
              <a:prstGeom prst="rect">
                <a:avLst/>
              </a:prstGeom>
            </p:spPr>
          </p:pic>
          <p:sp>
            <p:nvSpPr>
              <p:cNvPr id="67" name="TextBox 66"/>
              <p:cNvSpPr txBox="1"/>
              <p:nvPr userDrawn="1"/>
            </p:nvSpPr>
            <p:spPr>
              <a:xfrm>
                <a:off x="-4440600" y="14388371"/>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42" name="Group 41"/>
            <p:cNvGrpSpPr/>
            <p:nvPr userDrawn="1"/>
          </p:nvGrpSpPr>
          <p:grpSpPr>
            <a:xfrm>
              <a:off x="-10573702" y="34554904"/>
              <a:ext cx="9344084" cy="2526502"/>
              <a:chOff x="-4835604" y="15859915"/>
              <a:chExt cx="4306270" cy="1160780"/>
            </a:xfrm>
          </p:grpSpPr>
          <p:graphicFrame>
            <p:nvGraphicFramePr>
              <p:cNvPr id="43" name="Object 42"/>
              <p:cNvGraphicFramePr>
                <a:graphicFrameLocks noChangeAspect="1"/>
              </p:cNvGraphicFramePr>
              <p:nvPr userDrawn="1">
                <p:extLst>
                  <p:ext uri="{D42A27DB-BD31-4B8C-83A1-F6EECF244321}">
                    <p14:modId xmlns:p14="http://schemas.microsoft.com/office/powerpoint/2010/main" val="3865782997"/>
                  </p:ext>
                </p:extLst>
              </p:nvPr>
            </p:nvGraphicFramePr>
            <p:xfrm>
              <a:off x="-4649322" y="15859915"/>
              <a:ext cx="1828800" cy="1117600"/>
            </p:xfrm>
            <a:graphic>
              <a:graphicData uri="http://schemas.openxmlformats.org/presentationml/2006/ole">
                <mc:AlternateContent xmlns:mc="http://schemas.openxmlformats.org/markup-compatibility/2006">
                  <mc:Choice xmlns:v="urn:schemas-microsoft-com:vml" Requires="v">
                    <p:oleObj spid="_x0000_s2210"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49322" y="15859915"/>
                            <a:ext cx="1828800" cy="1117600"/>
                          </a:xfrm>
                          <a:prstGeom prst="rect">
                            <a:avLst/>
                          </a:prstGeom>
                        </p:spPr>
                      </p:pic>
                    </p:oleObj>
                  </mc:Fallback>
                </mc:AlternateContent>
              </a:graphicData>
            </a:graphic>
          </p:graphicFrame>
          <p:graphicFrame>
            <p:nvGraphicFramePr>
              <p:cNvPr id="44" name="Object 43"/>
              <p:cNvGraphicFramePr>
                <a:graphicFrameLocks noChangeAspect="1"/>
              </p:cNvGraphicFramePr>
              <p:nvPr userDrawn="1">
                <p:extLst>
                  <p:ext uri="{D42A27DB-BD31-4B8C-83A1-F6EECF244321}">
                    <p14:modId xmlns:p14="http://schemas.microsoft.com/office/powerpoint/2010/main" val="1762727889"/>
                  </p:ext>
                </p:extLst>
              </p:nvPr>
            </p:nvGraphicFramePr>
            <p:xfrm>
              <a:off x="-2572617" y="15863608"/>
              <a:ext cx="1828800" cy="1117600"/>
            </p:xfrm>
            <a:graphic>
              <a:graphicData uri="http://schemas.openxmlformats.org/presentationml/2006/ole">
                <mc:AlternateContent xmlns:mc="http://schemas.openxmlformats.org/markup-compatibility/2006">
                  <mc:Choice xmlns:v="urn:schemas-microsoft-com:vml" Requires="v">
                    <p:oleObj spid="_x0000_s2211"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572617" y="15863608"/>
                            <a:ext cx="1828800" cy="1117600"/>
                          </a:xfrm>
                          <a:prstGeom prst="rect">
                            <a:avLst/>
                          </a:prstGeom>
                        </p:spPr>
                      </p:pic>
                    </p:oleObj>
                  </mc:Fallback>
                </mc:AlternateContent>
              </a:graphicData>
            </a:graphic>
          </p:graphicFrame>
          <p:sp>
            <p:nvSpPr>
              <p:cNvPr id="46" name="TextBox 45"/>
              <p:cNvSpPr txBox="1"/>
              <p:nvPr userDrawn="1"/>
            </p:nvSpPr>
            <p:spPr>
              <a:xfrm rot="16200000">
                <a:off x="-5311537" y="16369501"/>
                <a:ext cx="1117601" cy="165735"/>
              </a:xfrm>
              <a:prstGeom prst="rect">
                <a:avLst/>
              </a:prstGeom>
              <a:noFill/>
            </p:spPr>
            <p:txBody>
              <a:bodyPr wrap="square" lIns="91440" tIns="91440" rIns="91440" bIns="0" rtlCol="0">
                <a:spAutoFit/>
              </a:bodyPr>
              <a:lstStyle/>
              <a:p>
                <a:pPr algn="ctr"/>
                <a:r>
                  <a:rPr lang="en-US" sz="2000" dirty="0" smtClean="0">
                    <a:solidFill>
                      <a:srgbClr val="92D050"/>
                    </a:solidFill>
                  </a:rPr>
                  <a:t>Good</a:t>
                </a:r>
                <a:r>
                  <a:rPr lang="en-US" sz="2000" baseline="0" dirty="0" smtClean="0">
                    <a:solidFill>
                      <a:srgbClr val="92D050"/>
                    </a:solidFill>
                  </a:rPr>
                  <a:t> </a:t>
                </a:r>
                <a:r>
                  <a:rPr lang="en-US" sz="2000" baseline="0" dirty="0" smtClean="0">
                    <a:solidFill>
                      <a:schemeClr val="bg1"/>
                    </a:solidFill>
                  </a:rPr>
                  <a:t>printing quality</a:t>
                </a:r>
                <a:endParaRPr lang="en-US" sz="2000" dirty="0">
                  <a:solidFill>
                    <a:schemeClr val="bg1"/>
                  </a:solidFill>
                </a:endParaRPr>
              </a:p>
            </p:txBody>
          </p:sp>
          <p:sp>
            <p:nvSpPr>
              <p:cNvPr id="47" name="TextBox 46"/>
              <p:cNvSpPr txBox="1"/>
              <p:nvPr userDrawn="1"/>
            </p:nvSpPr>
            <p:spPr>
              <a:xfrm rot="16200000">
                <a:off x="-1171002" y="16379027"/>
                <a:ext cx="1117601" cy="165735"/>
              </a:xfrm>
              <a:prstGeom prst="rect">
                <a:avLst/>
              </a:prstGeom>
              <a:noFill/>
            </p:spPr>
            <p:txBody>
              <a:bodyPr wrap="square" lIns="91440" tIns="91440" rIns="91440" bIns="0" rtlCol="0">
                <a:spAutoFit/>
              </a:bodyPr>
              <a:lstStyle/>
              <a:p>
                <a:pPr algn="ctr"/>
                <a:r>
                  <a:rPr lang="en-US" sz="2000" dirty="0" smtClean="0">
                    <a:solidFill>
                      <a:srgbClr val="FF0000"/>
                    </a:solidFill>
                  </a:rPr>
                  <a:t>Bad </a:t>
                </a:r>
                <a:r>
                  <a:rPr lang="en-US" sz="2000" dirty="0" smtClean="0">
                    <a:solidFill>
                      <a:schemeClr val="bg1"/>
                    </a:solidFill>
                  </a:rPr>
                  <a:t>printing quality</a:t>
                </a:r>
                <a:endParaRPr lang="en-US" sz="2000" dirty="0">
                  <a:solidFill>
                    <a:schemeClr val="bg1"/>
                  </a:solidFill>
                </a:endParaRPr>
              </a:p>
            </p:txBody>
          </p:sp>
        </p:grpSp>
      </p:grpSp>
      <p:grpSp>
        <p:nvGrpSpPr>
          <p:cNvPr id="82" name="Group 81"/>
          <p:cNvGrpSpPr/>
          <p:nvPr userDrawn="1"/>
        </p:nvGrpSpPr>
        <p:grpSpPr>
          <a:xfrm>
            <a:off x="30676632" y="0"/>
            <a:ext cx="12284832" cy="42803763"/>
            <a:chOff x="44157839" y="-55065"/>
            <a:chExt cx="11062139" cy="38543561"/>
          </a:xfrm>
        </p:grpSpPr>
        <p:sp>
          <p:nvSpPr>
            <p:cNvPr id="83" name="Rectangle 82"/>
            <p:cNvSpPr/>
            <p:nvPr userDrawn="1"/>
          </p:nvSpPr>
          <p:spPr>
            <a:xfrm>
              <a:off x="44157839" y="-55065"/>
              <a:ext cx="11062139" cy="3854356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smtClean="0">
                  <a:solidFill>
                    <a:schemeClr val="bg1"/>
                  </a:solidFill>
                  <a:latin typeface="Trebuchet MS" pitchFamily="34" charset="0"/>
                </a:rPr>
                <a:t>QUICK START (cont.)</a:t>
              </a:r>
            </a:p>
            <a:p>
              <a:pPr algn="ctr"/>
              <a:endParaRPr lang="en-US" sz="4400" b="1" baseline="0" dirty="0" smtClean="0">
                <a:solidFill>
                  <a:schemeClr val="bg1"/>
                </a:solidFill>
                <a:latin typeface="Trebuchet MS" pitchFamily="34" charset="0"/>
              </a:endParaRPr>
            </a:p>
            <a:p>
              <a:pPr algn="ctr"/>
              <a:r>
                <a:rPr lang="en-US" sz="40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endParaRPr lang="en-US" sz="3200" b="0" baseline="0" dirty="0" smtClean="0">
                <a:solidFill>
                  <a:schemeClr val="bg1">
                    <a:lumMod val="75000"/>
                  </a:schemeClr>
                </a:solidFill>
                <a:latin typeface="Trebuchet MS" pitchFamily="34" charset="0"/>
              </a:endParaRPr>
            </a:p>
            <a:p>
              <a:pPr marL="0" indent="0" algn="l" defTabSz="114300"/>
              <a:r>
                <a:rPr lang="en-US" sz="32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Text</a:t>
              </a:r>
            </a:p>
            <a:p>
              <a:pPr marL="3429000" lvl="2" indent="0" algn="l" defTabSz="114300"/>
              <a:r>
                <a:rPr lang="en-US" sz="32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smtClean="0">
                  <a:solidFill>
                    <a:schemeClr val="bg1">
                      <a:lumMod val="75000"/>
                    </a:schemeClr>
                  </a:solidFill>
                  <a:latin typeface="Trebuchet MS" pitchFamily="34" charset="0"/>
                </a:rPr>
                <a:t> </a:t>
              </a:r>
              <a:r>
                <a:rPr kumimoji="0" lang="en-US" sz="40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b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200" b="0" baseline="0" dirty="0" smtClean="0">
                <a:solidFill>
                  <a:schemeClr val="bg1">
                    <a:lumMod val="75000"/>
                  </a:schemeClr>
                </a:solidFill>
                <a:latin typeface="Trebuchet MS" pitchFamily="34" charset="0"/>
              </a:endParaRPr>
            </a:p>
            <a:p>
              <a:pPr marL="1518341" lvl="2" indent="0" algn="l" defTabSz="114300"/>
              <a:endParaRPr lang="en-US" sz="3200" b="0" baseline="0" dirty="0" smtClean="0">
                <a:solidFill>
                  <a:schemeClr val="bg1">
                    <a:lumMod val="75000"/>
                  </a:schemeClr>
                </a:solidFill>
                <a:latin typeface="Trebuchet MS" pitchFamily="34" charset="0"/>
              </a:endParaRPr>
            </a:p>
            <a:p>
              <a:pPr algn="ctr"/>
              <a:r>
                <a:rPr lang="en-US" sz="4000" b="1" baseline="0" dirty="0" smtClean="0">
                  <a:solidFill>
                    <a:srgbClr val="FFC000"/>
                  </a:solidFill>
                  <a:latin typeface="Trebuchet MS" pitchFamily="34" charset="0"/>
                </a:rPr>
                <a:t>How to add Tables</a:t>
              </a:r>
            </a:p>
            <a:p>
              <a:pPr marL="2000250" lvl="1" indent="0" algn="l" defTabSz="114300"/>
              <a:r>
                <a:rPr lang="en-US" sz="3200" b="0" baseline="0" dirty="0" smtClean="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32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84" name="Object 83"/>
            <p:cNvGraphicFramePr>
              <a:graphicFrameLocks noChangeAspect="1"/>
            </p:cNvGraphicFramePr>
            <p:nvPr userDrawn="1">
              <p:extLst>
                <p:ext uri="{D42A27DB-BD31-4B8C-83A1-F6EECF244321}">
                  <p14:modId xmlns:p14="http://schemas.microsoft.com/office/powerpoint/2010/main" val="3842880063"/>
                </p:ext>
              </p:extLst>
            </p:nvPr>
          </p:nvGraphicFramePr>
          <p:xfrm>
            <a:off x="46102925" y="4068480"/>
            <a:ext cx="6955629" cy="2569718"/>
          </p:xfrm>
          <a:graphic>
            <a:graphicData uri="http://schemas.openxmlformats.org/presentationml/2006/ole">
              <mc:AlternateContent xmlns:mc="http://schemas.openxmlformats.org/markup-compatibility/2006">
                <mc:Choice xmlns:v="urn:schemas-microsoft-com:vml" Requires="v">
                  <p:oleObj spid="_x0000_s2212"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102925" y="4068480"/>
                          <a:ext cx="6955629" cy="2569718"/>
                        </a:xfrm>
                        <a:prstGeom prst="rect">
                          <a:avLst/>
                        </a:prstGeom>
                      </p:spPr>
                    </p:pic>
                  </p:oleObj>
                </mc:Fallback>
              </mc:AlternateContent>
            </a:graphicData>
          </a:graphic>
        </p:graphicFrame>
        <p:pic>
          <p:nvPicPr>
            <p:cNvPr id="85" name="Picture 84"/>
            <p:cNvPicPr>
              <a:picLocks noChangeAspect="1"/>
            </p:cNvPicPr>
            <p:nvPr userDrawn="1"/>
          </p:nvPicPr>
          <p:blipFill>
            <a:blip r:embed="rId14"/>
            <a:stretch>
              <a:fillRect/>
            </a:stretch>
          </p:blipFill>
          <p:spPr>
            <a:xfrm>
              <a:off x="44487207" y="9829102"/>
              <a:ext cx="2969584" cy="1370577"/>
            </a:xfrm>
            <a:prstGeom prst="rect">
              <a:avLst/>
            </a:prstGeom>
            <a:ln>
              <a:noFill/>
            </a:ln>
          </p:spPr>
        </p:pic>
        <p:graphicFrame>
          <p:nvGraphicFramePr>
            <p:cNvPr id="86" name="Object 85"/>
            <p:cNvGraphicFramePr>
              <a:graphicFrameLocks noChangeAspect="1"/>
            </p:cNvGraphicFramePr>
            <p:nvPr userDrawn="1">
              <p:extLst>
                <p:ext uri="{D42A27DB-BD31-4B8C-83A1-F6EECF244321}">
                  <p14:modId xmlns:p14="http://schemas.microsoft.com/office/powerpoint/2010/main" val="2925422147"/>
                </p:ext>
              </p:extLst>
            </p:nvPr>
          </p:nvGraphicFramePr>
          <p:xfrm>
            <a:off x="44620659" y="15799252"/>
            <a:ext cx="1482266" cy="992162"/>
          </p:xfrm>
          <a:graphic>
            <a:graphicData uri="http://schemas.openxmlformats.org/presentationml/2006/ole">
              <mc:AlternateContent xmlns:mc="http://schemas.openxmlformats.org/markup-compatibility/2006">
                <mc:Choice xmlns:v="urn:schemas-microsoft-com:vml" Requires="v">
                  <p:oleObj spid="_x0000_s2213"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0659" y="15799252"/>
                          <a:ext cx="1482266" cy="992162"/>
                        </a:xfrm>
                        <a:prstGeom prst="rect">
                          <a:avLst/>
                        </a:prstGeom>
                      </p:spPr>
                    </p:pic>
                  </p:oleObj>
                </mc:Fallback>
              </mc:AlternateContent>
            </a:graphicData>
          </a:graphic>
        </p:graphicFrame>
        <p:grpSp>
          <p:nvGrpSpPr>
            <p:cNvPr id="87" name="Group 86"/>
            <p:cNvGrpSpPr/>
            <p:nvPr userDrawn="1"/>
          </p:nvGrpSpPr>
          <p:grpSpPr>
            <a:xfrm>
              <a:off x="44487207" y="35164894"/>
              <a:ext cx="10354213" cy="1265612"/>
              <a:chOff x="44200453" y="33317650"/>
              <a:chExt cx="9771399" cy="1090622"/>
            </a:xfrm>
          </p:grpSpPr>
          <p:sp>
            <p:nvSpPr>
              <p:cNvPr id="89" name="Rounded Rectangle 88"/>
              <p:cNvSpPr/>
              <p:nvPr userDrawn="1"/>
            </p:nvSpPr>
            <p:spPr>
              <a:xfrm>
                <a:off x="44200453" y="33317650"/>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33415984"/>
                <a:ext cx="914401" cy="914399"/>
              </a:xfrm>
              <a:prstGeom prst="rect">
                <a:avLst/>
              </a:prstGeom>
              <a:noFill/>
              <a:ln>
                <a:noFill/>
              </a:ln>
            </p:spPr>
          </p:pic>
          <p:sp>
            <p:nvSpPr>
              <p:cNvPr id="91" name="TextBox 90"/>
              <p:cNvSpPr txBox="1"/>
              <p:nvPr userDrawn="1"/>
            </p:nvSpPr>
            <p:spPr>
              <a:xfrm>
                <a:off x="45300663" y="33507571"/>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35" name="Rounded Rectangle 34"/>
          <p:cNvSpPr/>
          <p:nvPr userDrawn="1"/>
        </p:nvSpPr>
        <p:spPr>
          <a:xfrm>
            <a:off x="-1" y="0"/>
            <a:ext cx="30275213" cy="5795437"/>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userDrawn="1"/>
        </p:nvCxnSpPr>
        <p:spPr>
          <a:xfrm>
            <a:off x="0" y="5850502"/>
            <a:ext cx="30275213" cy="0"/>
          </a:xfrm>
          <a:prstGeom prst="line">
            <a:avLst/>
          </a:prstGeom>
          <a:ln w="174625" cmpd="sng">
            <a:solidFill>
              <a:schemeClr val="accent6">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48" name="Rounded Rectangle 47"/>
          <p:cNvSpPr/>
          <p:nvPr userDrawn="1"/>
        </p:nvSpPr>
        <p:spPr>
          <a:xfrm>
            <a:off x="630735" y="6435304"/>
            <a:ext cx="29010460" cy="35262769"/>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userDrawn="1"/>
        </p:nvSpPr>
        <p:spPr>
          <a:xfrm>
            <a:off x="30676632" y="40971148"/>
            <a:ext cx="5753868" cy="1358601"/>
          </a:xfrm>
          <a:prstGeom prst="rect">
            <a:avLst/>
          </a:prstGeom>
          <a:noFill/>
        </p:spPr>
        <p:txBody>
          <a:bodyPr wrap="square" lIns="65304" tIns="32651" rIns="65304" bIns="32651" rtlCol="0">
            <a:spAutoFit/>
          </a:bodyPr>
          <a:lstStyle/>
          <a:p>
            <a:pPr marL="400050" indent="0">
              <a:lnSpc>
                <a:spcPct val="100000"/>
              </a:lnSpc>
            </a:pPr>
            <a:r>
              <a:rPr lang="en-US" sz="2400" dirty="0" smtClean="0">
                <a:solidFill>
                  <a:schemeClr val="bg1"/>
                </a:solidFill>
              </a:rPr>
              <a:t>©2015</a:t>
            </a:r>
            <a:r>
              <a:rPr lang="en-US" sz="2400" baseline="0" dirty="0" smtClean="0">
                <a:solidFill>
                  <a:schemeClr val="bg1"/>
                </a:solidFill>
              </a:rPr>
              <a:t> </a:t>
            </a:r>
            <a:r>
              <a:rPr lang="en-US" sz="2400" dirty="0" smtClean="0">
                <a:solidFill>
                  <a:schemeClr val="bg1"/>
                </a:solidFill>
              </a:rPr>
              <a:t>PosterPresentations.com</a:t>
            </a:r>
          </a:p>
          <a:p>
            <a:pPr marL="685800" indent="0">
              <a:lnSpc>
                <a:spcPct val="100000"/>
              </a:lnSpc>
            </a:pPr>
            <a:r>
              <a:rPr lang="en-US" sz="2000" dirty="0" smtClean="0">
                <a:solidFill>
                  <a:schemeClr val="bg1"/>
                </a:solidFill>
              </a:rPr>
              <a:t>2117 Fourth Street ,</a:t>
            </a:r>
            <a:r>
              <a:rPr lang="en-US" sz="2000" baseline="0" dirty="0" smtClean="0">
                <a:solidFill>
                  <a:schemeClr val="bg1"/>
                </a:solidFill>
              </a:rPr>
              <a:t> Unit C</a:t>
            </a:r>
          </a:p>
          <a:p>
            <a:pPr marL="685800" indent="0">
              <a:lnSpc>
                <a:spcPct val="100000"/>
              </a:lnSpc>
            </a:pPr>
            <a:r>
              <a:rPr lang="en-US" sz="2000" baseline="0" dirty="0" smtClean="0">
                <a:solidFill>
                  <a:schemeClr val="bg1"/>
                </a:solidFill>
              </a:rPr>
              <a:t>Berkeley CA </a:t>
            </a:r>
            <a:r>
              <a:rPr lang="en-US" sz="1800" baseline="0" dirty="0" smtClean="0">
                <a:solidFill>
                  <a:schemeClr val="bg1"/>
                </a:solidFill>
              </a:rPr>
              <a:t>94710</a:t>
            </a:r>
            <a:endParaRPr lang="en-US" sz="2000" baseline="0" dirty="0" smtClean="0">
              <a:solidFill>
                <a:schemeClr val="bg1"/>
              </a:solidFill>
            </a:endParaRPr>
          </a:p>
          <a:p>
            <a:pPr marL="685800" indent="0">
              <a:lnSpc>
                <a:spcPct val="100000"/>
              </a:lnSpc>
            </a:pPr>
            <a:r>
              <a:rPr lang="en-US" sz="2000" b="1" baseline="0" dirty="0" smtClean="0">
                <a:solidFill>
                  <a:srgbClr val="FFFF00"/>
                </a:solidFill>
              </a:rPr>
              <a:t>posterpresenter@gmail.com</a:t>
            </a:r>
            <a:endParaRPr lang="en-US" sz="2400" b="1" dirty="0">
              <a:solidFill>
                <a:srgbClr val="FFFF00"/>
              </a:solidFill>
            </a:endParaRPr>
          </a:p>
        </p:txBody>
      </p:sp>
      <p:sp>
        <p:nvSpPr>
          <p:cNvPr id="51" name="Text Box 14"/>
          <p:cNvSpPr txBox="1">
            <a:spLocks noChangeArrowheads="1"/>
          </p:cNvSpPr>
          <p:nvPr userDrawn="1"/>
        </p:nvSpPr>
        <p:spPr bwMode="auto">
          <a:xfrm>
            <a:off x="1432294" y="41948434"/>
            <a:ext cx="2636977" cy="336073"/>
          </a:xfrm>
          <a:prstGeom prst="rect">
            <a:avLst/>
          </a:prstGeom>
          <a:noFill/>
          <a:ln w="9525">
            <a:noFill/>
            <a:miter lim="800000"/>
            <a:headEnd/>
            <a:tailEnd/>
          </a:ln>
          <a:effectLst/>
        </p:spPr>
        <p:txBody>
          <a:bodyPr wrap="square" lIns="89381" tIns="44682" rIns="89381" bIns="44682">
            <a:spAutoFit/>
          </a:bodyPr>
          <a:lstStyle/>
          <a:p>
            <a:pPr eaLnBrk="0" hangingPunct="0">
              <a:lnSpc>
                <a:spcPct val="65000"/>
              </a:lnSpc>
              <a:spcBef>
                <a:spcPct val="50000"/>
              </a:spcBef>
              <a:defRPr/>
            </a:pPr>
            <a:r>
              <a:rPr lang="en-US" sz="600" b="1" dirty="0" smtClean="0">
                <a:solidFill>
                  <a:schemeClr val="bg1">
                    <a:lumMod val="75000"/>
                  </a:schemeClr>
                </a:solidFill>
                <a:latin typeface="Arial" charset="0"/>
              </a:rPr>
              <a:t>RESEARCH POSTER PRESENTATION </a:t>
            </a:r>
            <a:r>
              <a:rPr lang="en-US" sz="600" b="1" dirty="0">
                <a:solidFill>
                  <a:schemeClr val="bg1">
                    <a:lumMod val="75000"/>
                  </a:schemeClr>
                </a:solidFill>
                <a:latin typeface="Arial" charset="0"/>
              </a:rPr>
              <a:t>DESIGN © </a:t>
            </a:r>
            <a:r>
              <a:rPr lang="en-US" sz="600" b="1" dirty="0" smtClean="0">
                <a:solidFill>
                  <a:schemeClr val="bg1">
                    <a:lumMod val="75000"/>
                  </a:schemeClr>
                </a:solidFill>
                <a:latin typeface="Arial" charset="0"/>
              </a:rPr>
              <a:t>2015</a:t>
            </a:r>
            <a:endParaRPr lang="en-US" sz="600" b="1" dirty="0">
              <a:solidFill>
                <a:schemeClr val="bg1">
                  <a:lumMod val="75000"/>
                </a:schemeClr>
              </a:solidFill>
              <a:latin typeface="Arial" charset="0"/>
            </a:endParaRPr>
          </a:p>
          <a:p>
            <a:pPr eaLnBrk="0" hangingPunct="0">
              <a:lnSpc>
                <a:spcPct val="65000"/>
              </a:lnSpc>
              <a:spcBef>
                <a:spcPct val="50000"/>
              </a:spcBef>
              <a:defRPr/>
            </a:pPr>
            <a:r>
              <a:rPr lang="en-US" sz="105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ext Placeholder 333"/>
          <p:cNvSpPr>
            <a:spLocks noGrp="1"/>
          </p:cNvSpPr>
          <p:nvPr>
            <p:ph type="body" sz="quarter" idx="10"/>
          </p:nvPr>
        </p:nvSpPr>
        <p:spPr>
          <a:xfrm>
            <a:off x="623691" y="7300212"/>
            <a:ext cx="14299153" cy="10283023"/>
          </a:xfrm>
        </p:spPr>
        <p:txBody>
          <a:bodyPr/>
          <a:lstStyle/>
          <a:p>
            <a:pPr algn="just">
              <a:lnSpc>
                <a:spcPct val="150000"/>
              </a:lnSpc>
              <a:spcAft>
                <a:spcPts val="1000"/>
              </a:spcAft>
            </a:pPr>
            <a:r>
              <a:rPr lang="en-US" sz="2800" dirty="0">
                <a:latin typeface="Arial"/>
                <a:ea typeface="Calibri"/>
                <a:cs typeface="Times New Roman"/>
              </a:rPr>
              <a:t>In Mid-January 2017 a large commercial pig breeding farm in Latvia with almost 5000 animals was affected by African swine fever (ASF). Epidemiological enquiries using a hypothesis based approach were conducted to trace the source of virus and to reconstruct the course of the disease until notification.  Although the farm was located in an area where the disease is circulating in the wild boar </a:t>
            </a:r>
            <a:r>
              <a:rPr lang="en-US" sz="2800" dirty="0" smtClean="0">
                <a:latin typeface="Arial"/>
                <a:ea typeface="Calibri"/>
                <a:cs typeface="Times New Roman"/>
              </a:rPr>
              <a:t>population</a:t>
            </a:r>
            <a:r>
              <a:rPr lang="lv-LV" sz="2800" dirty="0" smtClean="0">
                <a:latin typeface="Arial"/>
                <a:ea typeface="Calibri"/>
                <a:cs typeface="Times New Roman"/>
              </a:rPr>
              <a:t> (Picture 1)</a:t>
            </a:r>
            <a:r>
              <a:rPr lang="en-US" sz="2800" dirty="0" smtClean="0">
                <a:latin typeface="Arial"/>
                <a:ea typeface="Calibri"/>
                <a:cs typeface="Times New Roman"/>
              </a:rPr>
              <a:t>, </a:t>
            </a:r>
            <a:r>
              <a:rPr lang="en-US" sz="2800" dirty="0">
                <a:latin typeface="Arial"/>
                <a:ea typeface="Calibri"/>
                <a:cs typeface="Times New Roman"/>
              </a:rPr>
              <a:t>it was found highly unlikely that wild boar might have played a direct or indirect role in this outbreak. Management inconsistencies related to human behavior proved to be the main vulnerabilities for virus introduction.  Farm management did not fulfill biosecurity requirements in all aspects to prevent virus introduction. Therefore, the </a:t>
            </a:r>
            <a:r>
              <a:rPr lang="lv-LV" sz="2800" dirty="0" err="1" smtClean="0">
                <a:latin typeface="Arial"/>
                <a:ea typeface="Calibri"/>
                <a:cs typeface="Times New Roman"/>
              </a:rPr>
              <a:t>human</a:t>
            </a:r>
            <a:r>
              <a:rPr lang="en-US" sz="2800" dirty="0" smtClean="0">
                <a:latin typeface="Arial"/>
                <a:ea typeface="Calibri"/>
                <a:cs typeface="Times New Roman"/>
              </a:rPr>
              <a:t> </a:t>
            </a:r>
            <a:r>
              <a:rPr lang="en-US" sz="2800" dirty="0">
                <a:latin typeface="Arial"/>
                <a:ea typeface="Calibri"/>
                <a:cs typeface="Times New Roman"/>
              </a:rPr>
              <a:t>factor could not be ruled out and has been considered to be the most serious risk factor. Most probably the ASF virus entered the farm beginning of December 2016, about six weeks before disease confirmation.  It was concluded that early detection of ASF by passive surveillance is most crucial and has to be improved. In risk areas dead pigs should be compulsory tested for ASF even if farm mortality is below the normal threshold</a:t>
            </a:r>
            <a:r>
              <a:rPr lang="en-US" sz="2800" dirty="0" smtClean="0">
                <a:latin typeface="Arial"/>
                <a:ea typeface="Calibri"/>
                <a:cs typeface="Times New Roman"/>
              </a:rPr>
              <a:t>.</a:t>
            </a:r>
            <a:endParaRPr lang="lv-LV" sz="2800" dirty="0" smtClean="0">
              <a:latin typeface="Arial"/>
              <a:ea typeface="Calibri"/>
              <a:cs typeface="Times New Roman"/>
            </a:endParaRPr>
          </a:p>
          <a:p>
            <a:pPr>
              <a:lnSpc>
                <a:spcPct val="150000"/>
              </a:lnSpc>
            </a:pPr>
            <a:endParaRPr lang="en-US" sz="2500" dirty="0">
              <a:latin typeface="Times New Roman" panose="02020603050405020304" pitchFamily="18" charset="0"/>
              <a:cs typeface="Times New Roman" panose="02020603050405020304" pitchFamily="18" charset="0"/>
            </a:endParaRPr>
          </a:p>
        </p:txBody>
      </p:sp>
      <p:sp>
        <p:nvSpPr>
          <p:cNvPr id="335" name="Text Placeholder 334"/>
          <p:cNvSpPr>
            <a:spLocks noGrp="1"/>
          </p:cNvSpPr>
          <p:nvPr>
            <p:ph type="body" sz="quarter" idx="11"/>
          </p:nvPr>
        </p:nvSpPr>
        <p:spPr>
          <a:xfrm>
            <a:off x="636213" y="6561286"/>
            <a:ext cx="14287866" cy="800265"/>
          </a:xfrm>
        </p:spPr>
        <p:txBody>
          <a:bodyPr/>
          <a:lstStyle/>
          <a:p>
            <a:r>
              <a:rPr lang="lv-LV" dirty="0" smtClean="0"/>
              <a:t>ABSTRACT</a:t>
            </a:r>
            <a:endParaRPr lang="en-US" dirty="0"/>
          </a:p>
        </p:txBody>
      </p:sp>
      <p:sp>
        <p:nvSpPr>
          <p:cNvPr id="338" name="Text Placeholder 337"/>
          <p:cNvSpPr>
            <a:spLocks noGrp="1"/>
          </p:cNvSpPr>
          <p:nvPr>
            <p:ph type="body" sz="quarter" idx="20"/>
          </p:nvPr>
        </p:nvSpPr>
        <p:spPr>
          <a:xfrm>
            <a:off x="623691" y="27854772"/>
            <a:ext cx="14291358" cy="800265"/>
          </a:xfrm>
        </p:spPr>
        <p:txBody>
          <a:bodyPr/>
          <a:lstStyle/>
          <a:p>
            <a:r>
              <a:rPr lang="lv-LV" dirty="0" smtClean="0"/>
              <a:t>OBJECTIVES</a:t>
            </a:r>
            <a:endParaRPr lang="en-US" dirty="0"/>
          </a:p>
        </p:txBody>
      </p:sp>
      <p:sp>
        <p:nvSpPr>
          <p:cNvPr id="339" name="Text Placeholder 338"/>
          <p:cNvSpPr>
            <a:spLocks noGrp="1"/>
          </p:cNvSpPr>
          <p:nvPr>
            <p:ph type="body" sz="quarter" idx="25"/>
          </p:nvPr>
        </p:nvSpPr>
        <p:spPr>
          <a:xfrm>
            <a:off x="15049318" y="32844383"/>
            <a:ext cx="14287682" cy="1311295"/>
          </a:xfrm>
        </p:spPr>
        <p:txBody>
          <a:bodyPr/>
          <a:lstStyle/>
          <a:p>
            <a:pPr>
              <a:lnSpc>
                <a:spcPct val="200000"/>
              </a:lnSpc>
              <a:spcAft>
                <a:spcPts val="0"/>
              </a:spcAft>
            </a:pPr>
            <a:r>
              <a:rPr lang="lv-LV" sz="3800" dirty="0" smtClean="0">
                <a:latin typeface="+mj-lt"/>
                <a:ea typeface="Calibri"/>
                <a:cs typeface="Times New Roman"/>
              </a:rPr>
              <a:t>CONCLUSIONS</a:t>
            </a:r>
            <a:endParaRPr lang="lv-LV" sz="3800" dirty="0">
              <a:latin typeface="+mj-lt"/>
              <a:ea typeface="Calibri"/>
              <a:cs typeface="Times New Roman"/>
            </a:endParaRPr>
          </a:p>
          <a:p>
            <a:endParaRPr lang="en-US" dirty="0"/>
          </a:p>
        </p:txBody>
      </p:sp>
      <p:sp>
        <p:nvSpPr>
          <p:cNvPr id="383" name="Text Placeholder 382"/>
          <p:cNvSpPr>
            <a:spLocks noGrp="1"/>
          </p:cNvSpPr>
          <p:nvPr>
            <p:ph type="body" sz="quarter" idx="150"/>
          </p:nvPr>
        </p:nvSpPr>
        <p:spPr/>
        <p:txBody>
          <a:bodyPr>
            <a:normAutofit fontScale="40000" lnSpcReduction="20000"/>
          </a:bodyPr>
          <a:lstStyle/>
          <a:p>
            <a:pPr lvl="0"/>
            <a:r>
              <a:rPr lang="lv-LV" dirty="0" smtClean="0"/>
              <a:t>1 </a:t>
            </a:r>
            <a:r>
              <a:rPr lang="en-US" dirty="0" smtClean="0"/>
              <a:t>Food </a:t>
            </a:r>
            <a:r>
              <a:rPr lang="en-US" dirty="0"/>
              <a:t>and Veterinary Service, Riga, </a:t>
            </a:r>
            <a:r>
              <a:rPr lang="en-US" dirty="0" err="1"/>
              <a:t>Peldu</a:t>
            </a:r>
            <a:r>
              <a:rPr lang="en-US" dirty="0"/>
              <a:t> 30, LV-1050, Latvia</a:t>
            </a:r>
            <a:endParaRPr lang="lv-LV" dirty="0"/>
          </a:p>
          <a:p>
            <a:pPr lvl="0"/>
            <a:r>
              <a:rPr lang="lv-LV" dirty="0" smtClean="0"/>
              <a:t>2 </a:t>
            </a:r>
            <a:r>
              <a:rPr lang="en-US" dirty="0" smtClean="0"/>
              <a:t>Institute </a:t>
            </a:r>
            <a:r>
              <a:rPr lang="en-US" dirty="0"/>
              <a:t>of Food Safety, Animal Health and Environment - "BIOR", Riga, </a:t>
            </a:r>
            <a:r>
              <a:rPr lang="en-US" dirty="0" err="1"/>
              <a:t>Lejupes</a:t>
            </a:r>
            <a:r>
              <a:rPr lang="en-US" dirty="0"/>
              <a:t> 3, LV-1076</a:t>
            </a:r>
            <a:endParaRPr lang="lv-LV" dirty="0"/>
          </a:p>
          <a:p>
            <a:pPr lvl="0"/>
            <a:r>
              <a:rPr lang="lv-LV" dirty="0" smtClean="0"/>
              <a:t>3 </a:t>
            </a:r>
            <a:r>
              <a:rPr lang="de-DE" dirty="0" smtClean="0"/>
              <a:t>Friedrich-Loeffler-Institut</a:t>
            </a:r>
            <a:r>
              <a:rPr lang="de-DE" dirty="0"/>
              <a:t>, Suedufer 10, 17493, Greifswald-Insel Riems, Germany</a:t>
            </a:r>
            <a:endParaRPr lang="lv-LV" dirty="0"/>
          </a:p>
          <a:p>
            <a:endParaRPr lang="en-US" dirty="0">
              <a:solidFill>
                <a:schemeClr val="accent5">
                  <a:lumMod val="50000"/>
                </a:schemeClr>
              </a:solidFill>
            </a:endParaRPr>
          </a:p>
        </p:txBody>
      </p:sp>
      <p:sp>
        <p:nvSpPr>
          <p:cNvPr id="384" name="Text Placeholder 383"/>
          <p:cNvSpPr>
            <a:spLocks noGrp="1"/>
          </p:cNvSpPr>
          <p:nvPr>
            <p:ph type="body" sz="quarter" idx="151"/>
          </p:nvPr>
        </p:nvSpPr>
        <p:spPr>
          <a:xfrm>
            <a:off x="4090899" y="2920413"/>
            <a:ext cx="22093415" cy="889587"/>
          </a:xfrm>
        </p:spPr>
        <p:txBody>
          <a:bodyPr>
            <a:normAutofit fontScale="62500" lnSpcReduction="20000"/>
          </a:bodyPr>
          <a:lstStyle/>
          <a:p>
            <a:r>
              <a:rPr lang="en-GB" dirty="0"/>
              <a:t>Kristīne Lamberga</a:t>
            </a:r>
            <a:r>
              <a:rPr lang="en-GB" baseline="30000" dirty="0"/>
              <a:t>1</a:t>
            </a:r>
            <a:r>
              <a:rPr lang="en-GB" dirty="0"/>
              <a:t>, Mārtiņš Seržants</a:t>
            </a:r>
            <a:r>
              <a:rPr lang="en-GB" baseline="30000" dirty="0"/>
              <a:t>1</a:t>
            </a:r>
            <a:r>
              <a:rPr lang="en-GB" dirty="0"/>
              <a:t>, Edvīns Oļševskis</a:t>
            </a:r>
            <a:r>
              <a:rPr lang="en-GB" baseline="30000" dirty="0"/>
              <a:t>1,2</a:t>
            </a:r>
            <a:r>
              <a:rPr lang="en-GB" dirty="0"/>
              <a:t>, </a:t>
            </a:r>
            <a:r>
              <a:rPr lang="en-GB" dirty="0" err="1"/>
              <a:t>Katja</a:t>
            </a:r>
            <a:r>
              <a:rPr lang="en-GB" dirty="0"/>
              <a:t> Schulz</a:t>
            </a:r>
            <a:r>
              <a:rPr lang="en-GB" baseline="30000" dirty="0"/>
              <a:t>3</a:t>
            </a:r>
            <a:r>
              <a:rPr lang="en-GB" dirty="0"/>
              <a:t>, Klaus Depner</a:t>
            </a:r>
            <a:r>
              <a:rPr lang="en-GB" baseline="30000" dirty="0"/>
              <a:t>3</a:t>
            </a:r>
            <a:endParaRPr lang="lv-LV" dirty="0"/>
          </a:p>
          <a:p>
            <a:endParaRPr lang="en-US" dirty="0">
              <a:solidFill>
                <a:schemeClr val="accent5">
                  <a:lumMod val="50000"/>
                </a:schemeClr>
              </a:solidFill>
            </a:endParaRPr>
          </a:p>
        </p:txBody>
      </p:sp>
      <p:sp>
        <p:nvSpPr>
          <p:cNvPr id="385" name="Text Placeholder 384"/>
          <p:cNvSpPr>
            <a:spLocks noGrp="1"/>
          </p:cNvSpPr>
          <p:nvPr>
            <p:ph type="body" sz="quarter" idx="153"/>
          </p:nvPr>
        </p:nvSpPr>
        <p:spPr>
          <a:xfrm>
            <a:off x="4090899" y="471530"/>
            <a:ext cx="22093415" cy="1775267"/>
          </a:xfrm>
        </p:spPr>
        <p:txBody>
          <a:bodyPr>
            <a:noAutofit/>
          </a:bodyPr>
          <a:lstStyle/>
          <a:p>
            <a:r>
              <a:rPr lang="en-US" sz="6600" dirty="0"/>
              <a:t>Epidemiological investigations in a large commercial pig farm affected by African swine fever </a:t>
            </a:r>
            <a:endParaRPr lang="en-US" sz="6600" b="1" dirty="0">
              <a:solidFill>
                <a:schemeClr val="accent5">
                  <a:lumMod val="50000"/>
                </a:schemeClr>
              </a:solidFill>
            </a:endParaRPr>
          </a:p>
        </p:txBody>
      </p:sp>
      <p:sp>
        <p:nvSpPr>
          <p:cNvPr id="2" name="TextBox 1"/>
          <p:cNvSpPr txBox="1"/>
          <p:nvPr/>
        </p:nvSpPr>
        <p:spPr>
          <a:xfrm>
            <a:off x="-30632400" y="7300212"/>
            <a:ext cx="184731" cy="477054"/>
          </a:xfrm>
          <a:prstGeom prst="rect">
            <a:avLst/>
          </a:prstGeom>
          <a:noFill/>
        </p:spPr>
        <p:txBody>
          <a:bodyPr wrap="none" rtlCol="0">
            <a:spAutoFit/>
          </a:bodyPr>
          <a:lstStyle/>
          <a:p>
            <a:endParaRPr lang="en-US" sz="2500" dirty="0">
              <a:latin typeface="Times New Roman" panose="02020603050405020304" pitchFamily="18" charset="0"/>
              <a:cs typeface="Times New Roman" panose="02020603050405020304" pitchFamily="18" charset="0"/>
            </a:endParaRPr>
          </a:p>
        </p:txBody>
      </p:sp>
      <p:sp>
        <p:nvSpPr>
          <p:cNvPr id="16" name="Text Placeholder 337"/>
          <p:cNvSpPr>
            <a:spLocks noGrp="1"/>
          </p:cNvSpPr>
          <p:nvPr>
            <p:ph type="body" sz="quarter" idx="20"/>
          </p:nvPr>
        </p:nvSpPr>
        <p:spPr>
          <a:xfrm>
            <a:off x="788611" y="30891593"/>
            <a:ext cx="14291358" cy="800265"/>
          </a:xfrm>
        </p:spPr>
        <p:txBody>
          <a:bodyPr/>
          <a:lstStyle/>
          <a:p>
            <a:r>
              <a:rPr lang="lv-LV" dirty="0" smtClean="0"/>
              <a:t>MATERIALS AND METHODS</a:t>
            </a:r>
            <a:endParaRPr lang="en-US" dirty="0"/>
          </a:p>
        </p:txBody>
      </p:sp>
      <p:sp>
        <p:nvSpPr>
          <p:cNvPr id="18" name="Text Placeholder 341"/>
          <p:cNvSpPr>
            <a:spLocks noGrp="1"/>
          </p:cNvSpPr>
          <p:nvPr>
            <p:ph type="body" sz="quarter" idx="28"/>
          </p:nvPr>
        </p:nvSpPr>
        <p:spPr>
          <a:xfrm>
            <a:off x="788611" y="32007415"/>
            <a:ext cx="14289232" cy="9952676"/>
          </a:xfrm>
        </p:spPr>
        <p:txBody>
          <a:bodyPr/>
          <a:lstStyle/>
          <a:p>
            <a:pPr algn="just">
              <a:lnSpc>
                <a:spcPct val="150000"/>
              </a:lnSpc>
              <a:spcAft>
                <a:spcPts val="1000"/>
              </a:spcAft>
            </a:pPr>
            <a:r>
              <a:rPr lang="en-US" sz="2800" dirty="0">
                <a:latin typeface="Arial"/>
                <a:ea typeface="Calibri"/>
              </a:rPr>
              <a:t>The study included several farm visits comprising interviews with the farm manager, veterinarian and farm workers</a:t>
            </a:r>
            <a:r>
              <a:rPr lang="en-US" sz="2800" dirty="0" smtClean="0">
                <a:latin typeface="Arial"/>
                <a:ea typeface="Calibri"/>
              </a:rPr>
              <a:t>.</a:t>
            </a:r>
            <a:r>
              <a:rPr lang="lv-LV" sz="2800" dirty="0" smtClean="0">
                <a:latin typeface="Arial"/>
                <a:ea typeface="Calibri"/>
              </a:rPr>
              <a:t> </a:t>
            </a:r>
            <a:r>
              <a:rPr lang="en-US" sz="2800" dirty="0">
                <a:latin typeface="Arial"/>
                <a:ea typeface="Calibri"/>
              </a:rPr>
              <a:t>Additional information was obtained from the local veterinary service and the rendering company servicing the farm. </a:t>
            </a:r>
            <a:r>
              <a:rPr lang="en-US" sz="2800" dirty="0">
                <a:latin typeface="Arial"/>
                <a:ea typeface="Calibri"/>
                <a:cs typeface="Times New Roman"/>
              </a:rPr>
              <a:t>Basically two different aspects were addressed: the biosecurity of the farm setup (buildings, fences, equipment, vehicles, etc.) and the biosecurity linked to management procedures (hygiene protocols, internal work flow, movements of people and vehicles, etc.). </a:t>
            </a:r>
            <a:endParaRPr lang="lv-LV" sz="2800" dirty="0">
              <a:latin typeface="Calibri"/>
              <a:ea typeface="Calibri"/>
              <a:cs typeface="Times New Roman"/>
            </a:endParaRPr>
          </a:p>
          <a:p>
            <a:pPr algn="just">
              <a:lnSpc>
                <a:spcPct val="150000"/>
              </a:lnSpc>
              <a:spcAft>
                <a:spcPts val="1000"/>
              </a:spcAft>
            </a:pPr>
            <a:r>
              <a:rPr lang="en-US" sz="2800" dirty="0">
                <a:latin typeface="Arial"/>
                <a:ea typeface="Calibri"/>
                <a:cs typeface="Times New Roman"/>
              </a:rPr>
              <a:t>To structure the investigations concerning the origin of the ASFV a hypothesis based approach was chosen. Each hypothesis was </a:t>
            </a:r>
            <a:r>
              <a:rPr lang="en-US" sz="2800" dirty="0" smtClean="0">
                <a:latin typeface="Arial"/>
                <a:ea typeface="Calibri"/>
                <a:cs typeface="Times New Roman"/>
              </a:rPr>
              <a:t>addressed </a:t>
            </a:r>
            <a:r>
              <a:rPr lang="en-US" sz="2800" dirty="0">
                <a:latin typeface="Arial"/>
                <a:ea typeface="Calibri"/>
                <a:cs typeface="Times New Roman"/>
              </a:rPr>
              <a:t>separately to prove or reject it. Three working hypotheses were formulated: </a:t>
            </a:r>
            <a:endParaRPr lang="lv-LV" sz="2800" dirty="0">
              <a:latin typeface="Calibri"/>
              <a:ea typeface="Calibri"/>
              <a:cs typeface="Times New Roman"/>
            </a:endParaRPr>
          </a:p>
          <a:p>
            <a:pPr marL="342900" lvl="0" indent="-342900" algn="just">
              <a:lnSpc>
                <a:spcPct val="150000"/>
              </a:lnSpc>
              <a:buFont typeface="+mj-lt"/>
              <a:buAutoNum type="alphaLcParenR"/>
            </a:pPr>
            <a:r>
              <a:rPr lang="en-US" dirty="0">
                <a:latin typeface="Arial"/>
              </a:rPr>
              <a:t>wild boar hypothesis: direct or indirect contacts with infected wild boar </a:t>
            </a:r>
            <a:endParaRPr lang="lv-LV" dirty="0"/>
          </a:p>
          <a:p>
            <a:pPr marL="342900" lvl="0" indent="-342900" algn="just">
              <a:lnSpc>
                <a:spcPct val="150000"/>
              </a:lnSpc>
              <a:buFont typeface="+mj-lt"/>
              <a:buAutoNum type="alphaLcParenR"/>
            </a:pPr>
            <a:r>
              <a:rPr lang="en-US" dirty="0">
                <a:latin typeface="Arial"/>
              </a:rPr>
              <a:t>meat hypothesis: contact with contaminated meat or meat products or fomites </a:t>
            </a:r>
            <a:endParaRPr lang="lv-LV" dirty="0"/>
          </a:p>
          <a:p>
            <a:pPr marL="342900" lvl="0" indent="-342900" algn="just">
              <a:lnSpc>
                <a:spcPct val="150000"/>
              </a:lnSpc>
              <a:buFont typeface="+mj-lt"/>
              <a:buAutoNum type="alphaLcParenR"/>
            </a:pPr>
            <a:r>
              <a:rPr lang="en-US" dirty="0">
                <a:latin typeface="Arial"/>
              </a:rPr>
              <a:t>trade hypothesis: introduction of infected pigs </a:t>
            </a:r>
            <a:endParaRPr lang="lv-LV" dirty="0"/>
          </a:p>
          <a:p>
            <a:pPr>
              <a:lnSpc>
                <a:spcPct val="150000"/>
              </a:lnSpc>
            </a:pPr>
            <a:r>
              <a:rPr lang="en-US" sz="2800" dirty="0">
                <a:latin typeface="Arial"/>
                <a:ea typeface="Calibri"/>
              </a:rPr>
              <a:t>The hypotheses were based on possible virus transmission routes, e.g. ingestion of infected meat or meat products, contact between sick and healthy animals and </a:t>
            </a:r>
            <a:r>
              <a:rPr lang="en-US" sz="2800" dirty="0" smtClean="0">
                <a:latin typeface="Arial"/>
                <a:ea typeface="Calibri"/>
              </a:rPr>
              <a:t>fomites</a:t>
            </a:r>
            <a:r>
              <a:rPr lang="lv-LV" sz="2800" dirty="0" smtClean="0">
                <a:latin typeface="Arial"/>
                <a:ea typeface="Calibri"/>
              </a:rPr>
              <a:t>.</a:t>
            </a:r>
          </a:p>
        </p:txBody>
      </p:sp>
      <p:sp>
        <p:nvSpPr>
          <p:cNvPr id="19" name="Text Placeholder 341"/>
          <p:cNvSpPr>
            <a:spLocks noGrp="1"/>
          </p:cNvSpPr>
          <p:nvPr>
            <p:ph type="body" sz="quarter" idx="28"/>
          </p:nvPr>
        </p:nvSpPr>
        <p:spPr>
          <a:xfrm>
            <a:off x="638337" y="28732996"/>
            <a:ext cx="14289232" cy="1744788"/>
          </a:xfrm>
        </p:spPr>
        <p:txBody>
          <a:bodyPr/>
          <a:lstStyle/>
          <a:p>
            <a:pPr algn="just">
              <a:lnSpc>
                <a:spcPct val="150000"/>
              </a:lnSpc>
            </a:pPr>
            <a:r>
              <a:rPr lang="en-US" sz="2800" dirty="0" smtClean="0">
                <a:latin typeface="Arial" panose="020B0604020202020204" pitchFamily="34" charset="0"/>
                <a:ea typeface="Calibri"/>
                <a:cs typeface="Arial" panose="020B0604020202020204" pitchFamily="34" charset="0"/>
              </a:rPr>
              <a:t>The objective of the study is to  detect the possible time and source of ASF virus  introduction into the farm. </a:t>
            </a:r>
            <a:endParaRPr lang="en-US" sz="2500" dirty="0">
              <a:latin typeface="Arial" panose="020B0604020202020204" pitchFamily="34" charset="0"/>
              <a:cs typeface="Arial" panose="020B0604020202020204" pitchFamily="34" charset="0"/>
            </a:endParaRPr>
          </a:p>
        </p:txBody>
      </p:sp>
      <p:pic>
        <p:nvPicPr>
          <p:cNvPr id="22" name="Picture 2" descr="C:\Users\mserzants\Pictures\ACM Ancers RUKAS 01.2017\20170118_1411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44950" y="23948918"/>
            <a:ext cx="12153900" cy="832436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337" y="17013450"/>
            <a:ext cx="13727489" cy="971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quarter" idx="26"/>
          </p:nvPr>
        </p:nvSpPr>
        <p:spPr>
          <a:xfrm>
            <a:off x="15364406" y="6623620"/>
            <a:ext cx="14287682" cy="1052291"/>
          </a:xfrm>
        </p:spPr>
        <p:txBody>
          <a:bodyPr/>
          <a:lstStyle/>
          <a:p>
            <a:pPr algn="ctr"/>
            <a:r>
              <a:rPr lang="lv-LV" sz="3900" b="1" dirty="0" smtClean="0">
                <a:latin typeface="+mn-lt"/>
              </a:rPr>
              <a:t>RESULTS AND DISCUSSION</a:t>
            </a:r>
            <a:endParaRPr lang="lv-LV" sz="3900" b="1" dirty="0">
              <a:latin typeface="+mn-lt"/>
            </a:endParaRPr>
          </a:p>
        </p:txBody>
      </p:sp>
      <p:sp>
        <p:nvSpPr>
          <p:cNvPr id="26" name="Text Placeholder 339"/>
          <p:cNvSpPr>
            <a:spLocks noGrp="1"/>
          </p:cNvSpPr>
          <p:nvPr>
            <p:ph type="body" sz="quarter" idx="26"/>
          </p:nvPr>
        </p:nvSpPr>
        <p:spPr>
          <a:xfrm>
            <a:off x="15885277" y="33734026"/>
            <a:ext cx="13766811" cy="9034476"/>
          </a:xfrm>
        </p:spPr>
        <p:txBody>
          <a:bodyPr/>
          <a:lstStyle/>
          <a:p>
            <a:pPr algn="just">
              <a:lnSpc>
                <a:spcPct val="150000"/>
              </a:lnSpc>
              <a:spcAft>
                <a:spcPts val="0"/>
              </a:spcAft>
            </a:pPr>
            <a:r>
              <a:rPr lang="en-US" sz="2800" b="1" dirty="0">
                <a:latin typeface="Arial"/>
                <a:ea typeface="Calibri"/>
                <a:cs typeface="Times New Roman"/>
              </a:rPr>
              <a:t>The hypothesis based working approach proved to be a suitable tool to conduct epidemiological enquiries</a:t>
            </a:r>
            <a:r>
              <a:rPr lang="en-US" sz="2800" dirty="0">
                <a:latin typeface="Arial"/>
                <a:ea typeface="Calibri"/>
                <a:cs typeface="Times New Roman"/>
              </a:rPr>
              <a:t>, particularly to exclude some potential ways of virus introduction. However, certain risk factors remained unclear, particularly some aspects related to human activities on the farm. </a:t>
            </a:r>
            <a:endParaRPr lang="lv-LV" sz="2800" dirty="0">
              <a:latin typeface="Calibri"/>
              <a:ea typeface="Calibri"/>
              <a:cs typeface="Times New Roman"/>
            </a:endParaRPr>
          </a:p>
          <a:p>
            <a:pPr algn="just">
              <a:lnSpc>
                <a:spcPct val="150000"/>
              </a:lnSpc>
              <a:spcAft>
                <a:spcPts val="0"/>
              </a:spcAft>
            </a:pPr>
            <a:r>
              <a:rPr lang="lv-LV" sz="2800" b="1" dirty="0" smtClean="0">
                <a:latin typeface="Arial"/>
                <a:ea typeface="Calibri"/>
                <a:cs typeface="Times New Roman"/>
              </a:rPr>
              <a:t>T</a:t>
            </a:r>
            <a:r>
              <a:rPr lang="en-US" sz="2800" b="1" dirty="0" smtClean="0">
                <a:latin typeface="Arial"/>
                <a:ea typeface="Calibri"/>
                <a:cs typeface="Times New Roman"/>
              </a:rPr>
              <a:t>he </a:t>
            </a:r>
            <a:r>
              <a:rPr lang="en-US" sz="2800" b="1" dirty="0">
                <a:latin typeface="Arial"/>
                <a:ea typeface="Calibri"/>
                <a:cs typeface="Times New Roman"/>
              </a:rPr>
              <a:t>human factor proved to be the main risk for ASFV </a:t>
            </a:r>
            <a:r>
              <a:rPr lang="en-US" sz="2800" b="1" dirty="0" smtClean="0">
                <a:latin typeface="Arial"/>
                <a:ea typeface="Calibri"/>
                <a:cs typeface="Times New Roman"/>
              </a:rPr>
              <a:t>introduction</a:t>
            </a:r>
            <a:r>
              <a:rPr lang="lv-LV" sz="2800" b="1" dirty="0" smtClean="0">
                <a:latin typeface="Arial"/>
                <a:ea typeface="Calibri"/>
                <a:cs typeface="Times New Roman"/>
              </a:rPr>
              <a:t>.</a:t>
            </a:r>
            <a:r>
              <a:rPr lang="en-US" sz="2800" b="1" dirty="0" smtClean="0">
                <a:latin typeface="Arial"/>
                <a:ea typeface="Calibri"/>
                <a:cs typeface="Times New Roman"/>
              </a:rPr>
              <a:t> </a:t>
            </a:r>
            <a:r>
              <a:rPr lang="lv-LV" sz="2800" b="1" dirty="0" smtClean="0">
                <a:latin typeface="Arial"/>
                <a:ea typeface="Calibri"/>
                <a:cs typeface="Times New Roman"/>
              </a:rPr>
              <a:t>F</a:t>
            </a:r>
            <a:r>
              <a:rPr lang="en-US" sz="2800" b="1" dirty="0" smtClean="0">
                <a:latin typeface="Arial"/>
                <a:ea typeface="Calibri"/>
                <a:cs typeface="Times New Roman"/>
              </a:rPr>
              <a:t>arm </a:t>
            </a:r>
            <a:r>
              <a:rPr lang="en-GB" sz="2800" b="1" dirty="0">
                <a:latin typeface="Arial"/>
                <a:ea typeface="Calibri"/>
                <a:cs typeface="Times New Roman"/>
              </a:rPr>
              <a:t>biosecurity has to be addressed more rigorously, particularly all aspects related to human activities. </a:t>
            </a:r>
            <a:r>
              <a:rPr lang="en-GB" sz="2800" dirty="0">
                <a:latin typeface="Arial"/>
                <a:ea typeface="Calibri"/>
                <a:cs typeface="Times New Roman"/>
              </a:rPr>
              <a:t> </a:t>
            </a:r>
            <a:endParaRPr lang="lv-LV" sz="2800" dirty="0" smtClean="0">
              <a:latin typeface="Arial"/>
              <a:ea typeface="Calibri"/>
              <a:cs typeface="Times New Roman"/>
            </a:endParaRPr>
          </a:p>
          <a:p>
            <a:pPr algn="just">
              <a:lnSpc>
                <a:spcPct val="150000"/>
              </a:lnSpc>
              <a:spcAft>
                <a:spcPts val="0"/>
              </a:spcAft>
            </a:pPr>
            <a:r>
              <a:rPr lang="en-GB" sz="2800" b="1" dirty="0" smtClean="0">
                <a:latin typeface="Arial"/>
                <a:ea typeface="Calibri"/>
                <a:cs typeface="Times New Roman"/>
              </a:rPr>
              <a:t>Early </a:t>
            </a:r>
            <a:r>
              <a:rPr lang="en-GB" sz="2800" b="1" dirty="0">
                <a:latin typeface="Arial"/>
                <a:ea typeface="Calibri"/>
                <a:cs typeface="Times New Roman"/>
              </a:rPr>
              <a:t>detection of disease is </a:t>
            </a:r>
            <a:r>
              <a:rPr lang="en-GB" sz="2800" b="1" dirty="0" smtClean="0">
                <a:latin typeface="Arial"/>
                <a:ea typeface="Calibri"/>
                <a:cs typeface="Times New Roman"/>
              </a:rPr>
              <a:t>essential</a:t>
            </a:r>
            <a:r>
              <a:rPr lang="lv-LV" sz="2800" b="1" dirty="0" smtClean="0">
                <a:latin typeface="Arial"/>
                <a:ea typeface="Calibri"/>
                <a:cs typeface="Times New Roman"/>
              </a:rPr>
              <a:t>.</a:t>
            </a:r>
            <a:r>
              <a:rPr lang="en-GB" sz="2800" b="1" dirty="0" smtClean="0">
                <a:latin typeface="Arial"/>
                <a:ea typeface="Calibri"/>
                <a:cs typeface="Times New Roman"/>
              </a:rPr>
              <a:t> </a:t>
            </a:r>
            <a:r>
              <a:rPr lang="lv-LV" sz="2800" b="1" dirty="0">
                <a:latin typeface="Arial"/>
                <a:ea typeface="Calibri"/>
                <a:cs typeface="Times New Roman"/>
              </a:rPr>
              <a:t>P</a:t>
            </a:r>
            <a:r>
              <a:rPr lang="en-GB" sz="2800" b="1" dirty="0" err="1" smtClean="0">
                <a:latin typeface="Arial"/>
                <a:ea typeface="Calibri"/>
                <a:cs typeface="Times New Roman"/>
              </a:rPr>
              <a:t>assive</a:t>
            </a:r>
            <a:r>
              <a:rPr lang="en-GB" sz="2800" b="1" dirty="0" smtClean="0">
                <a:latin typeface="Arial"/>
                <a:ea typeface="Calibri"/>
                <a:cs typeface="Times New Roman"/>
              </a:rPr>
              <a:t> </a:t>
            </a:r>
            <a:r>
              <a:rPr lang="en-GB" sz="2800" b="1" dirty="0">
                <a:latin typeface="Arial"/>
                <a:ea typeface="Calibri"/>
                <a:cs typeface="Times New Roman"/>
              </a:rPr>
              <a:t>surveillance must be enhanced in ASF restricted and risk areas.</a:t>
            </a:r>
            <a:r>
              <a:rPr lang="en-GB" sz="2800" dirty="0">
                <a:latin typeface="Arial"/>
                <a:ea typeface="Calibri"/>
                <a:cs typeface="Times New Roman"/>
              </a:rPr>
              <a:t> In breeding farms all dead gilts, sows and boars must be compulsory tested for ASF, even if farm mortality is below the normal threshold. </a:t>
            </a:r>
            <a:r>
              <a:rPr lang="en-US" sz="2800" dirty="0" smtClean="0">
                <a:latin typeface="Arial"/>
                <a:ea typeface="Calibri"/>
                <a:cs typeface="Times New Roman"/>
              </a:rPr>
              <a:t>In fattening farms at least the first two deaths in each production unit each week, should be tested for ASF virus.</a:t>
            </a:r>
            <a:endParaRPr lang="en-US" sz="2800" dirty="0" smtClean="0">
              <a:latin typeface="Calibri"/>
              <a:ea typeface="Calibri"/>
              <a:cs typeface="Times New Roman"/>
            </a:endParaRPr>
          </a:p>
          <a:p>
            <a:pPr>
              <a:lnSpc>
                <a:spcPct val="150000"/>
              </a:lnSpc>
            </a:pPr>
            <a:endParaRPr lang="en-US" sz="25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11810703" y="26917878"/>
            <a:ext cx="2555123" cy="477054"/>
          </a:xfrm>
          <a:prstGeom prst="rect">
            <a:avLst/>
          </a:prstGeom>
          <a:noFill/>
        </p:spPr>
        <p:txBody>
          <a:bodyPr wrap="square" rtlCol="0">
            <a:spAutoFit/>
          </a:bodyPr>
          <a:lstStyle/>
          <a:p>
            <a:r>
              <a:rPr lang="lv-LV" sz="2500" dirty="0" smtClean="0">
                <a:latin typeface="Times New Roman" panose="02020603050405020304" pitchFamily="18" charset="0"/>
                <a:cs typeface="Times New Roman" panose="02020603050405020304" pitchFamily="18" charset="0"/>
              </a:rPr>
              <a:t>Picture  1</a:t>
            </a:r>
            <a:endParaRPr lang="lv-LV" sz="2500" dirty="0">
              <a:latin typeface="Times New Roman" panose="02020603050405020304" pitchFamily="18" charset="0"/>
              <a:cs typeface="Times New Roman" panose="02020603050405020304" pitchFamily="18" charset="0"/>
            </a:endParaRPr>
          </a:p>
        </p:txBody>
      </p:sp>
      <p:sp>
        <p:nvSpPr>
          <p:cNvPr id="29" name="TextBox 28"/>
          <p:cNvSpPr txBox="1"/>
          <p:nvPr/>
        </p:nvSpPr>
        <p:spPr>
          <a:xfrm>
            <a:off x="26781877" y="32300654"/>
            <a:ext cx="2555123" cy="477054"/>
          </a:xfrm>
          <a:prstGeom prst="rect">
            <a:avLst/>
          </a:prstGeom>
          <a:noFill/>
        </p:spPr>
        <p:txBody>
          <a:bodyPr wrap="square" rtlCol="0">
            <a:spAutoFit/>
          </a:bodyPr>
          <a:lstStyle/>
          <a:p>
            <a:pPr algn="r"/>
            <a:r>
              <a:rPr lang="lv-LV" sz="2500" dirty="0" smtClean="0">
                <a:latin typeface="Times New Roman" panose="02020603050405020304" pitchFamily="18" charset="0"/>
                <a:cs typeface="Times New Roman" panose="02020603050405020304" pitchFamily="18" charset="0"/>
              </a:rPr>
              <a:t>Picture 2</a:t>
            </a:r>
            <a:endParaRPr lang="lv-LV" sz="2500" dirty="0">
              <a:latin typeface="Times New Roman" panose="02020603050405020304" pitchFamily="18" charset="0"/>
              <a:cs typeface="Times New Roman" panose="02020603050405020304" pitchFamily="18" charset="0"/>
            </a:endParaRPr>
          </a:p>
        </p:txBody>
      </p:sp>
      <p:sp>
        <p:nvSpPr>
          <p:cNvPr id="25" name="Text Placeholder 339"/>
          <p:cNvSpPr>
            <a:spLocks noGrp="1"/>
          </p:cNvSpPr>
          <p:nvPr>
            <p:ph type="body" sz="quarter" idx="26"/>
          </p:nvPr>
        </p:nvSpPr>
        <p:spPr>
          <a:xfrm>
            <a:off x="15353328" y="7300212"/>
            <a:ext cx="14287682" cy="15748622"/>
          </a:xfrm>
        </p:spPr>
        <p:txBody>
          <a:bodyPr/>
          <a:lstStyle/>
          <a:p>
            <a:pPr algn="just">
              <a:lnSpc>
                <a:spcPct val="150000"/>
              </a:lnSpc>
            </a:pPr>
            <a:r>
              <a:rPr lang="en-US" sz="2800" b="1" i="1" dirty="0" smtClean="0">
                <a:latin typeface="Arial" panose="020B0604020202020204" pitchFamily="34" charset="0"/>
                <a:cs typeface="Arial" panose="020B0604020202020204" pitchFamily="34" charset="0"/>
              </a:rPr>
              <a:t>Possible length of time during which ASF virus may have existed on the farm</a:t>
            </a:r>
            <a:r>
              <a:rPr lang="lv-LV" sz="2800" b="1" i="1" dirty="0" smtClean="0">
                <a:latin typeface="Arial" panose="020B0604020202020204" pitchFamily="34" charset="0"/>
                <a:cs typeface="Arial" panose="020B0604020202020204" pitchFamily="34" charset="0"/>
              </a:rPr>
              <a:t>: </a:t>
            </a:r>
            <a:r>
              <a:rPr lang="en-US" sz="2800" i="1" dirty="0" smtClean="0">
                <a:latin typeface="Arial" panose="020B0604020202020204" pitchFamily="34" charset="0"/>
                <a:cs typeface="Arial" panose="020B0604020202020204" pitchFamily="34" charset="0"/>
              </a:rPr>
              <a:t>a </a:t>
            </a:r>
            <a:r>
              <a:rPr lang="en-US" sz="2800" dirty="0" smtClean="0">
                <a:latin typeface="Arial" panose="020B0604020202020204" pitchFamily="34" charset="0"/>
                <a:ea typeface="Calibri"/>
                <a:cs typeface="Arial" panose="020B0604020202020204" pitchFamily="34" charset="0"/>
              </a:rPr>
              <a:t> time-line of the potential course of the disease was created based on laboratory results, anamnestic data, records on morbidity, mortality and post mortem findings.</a:t>
            </a:r>
            <a:r>
              <a:rPr lang="en-US" sz="2800" dirty="0" smtClean="0">
                <a:latin typeface="Arial" panose="020B0604020202020204" pitchFamily="34" charset="0"/>
                <a:cs typeface="Arial" panose="020B0604020202020204" pitchFamily="34" charset="0"/>
              </a:rPr>
              <a:t> The initial virus spread within the farm was slow; only few animals were affected until beginning of January.  Our findings do not support a massive virus introduction.</a:t>
            </a:r>
          </a:p>
          <a:p>
            <a:pPr algn="just">
              <a:lnSpc>
                <a:spcPct val="150000"/>
              </a:lnSpc>
            </a:pPr>
            <a:r>
              <a:rPr lang="en-US" sz="2800" b="1" i="1" dirty="0" smtClean="0">
                <a:latin typeface="Arial" panose="020B0604020202020204" pitchFamily="34" charset="0"/>
                <a:cs typeface="Arial" panose="020B0604020202020204" pitchFamily="34" charset="0"/>
              </a:rPr>
              <a:t>Biosecurity and risk pathways</a:t>
            </a:r>
            <a:r>
              <a:rPr lang="lv-LV" sz="2800" b="1" i="1" dirty="0" smtClean="0">
                <a:latin typeface="Arial" panose="020B0604020202020204" pitchFamily="34" charset="0"/>
                <a:cs typeface="Arial" panose="020B0604020202020204" pitchFamily="34" charset="0"/>
              </a:rPr>
              <a:t>: </a:t>
            </a:r>
            <a:r>
              <a:rPr lang="en-US" sz="2800" i="1" dirty="0" smtClean="0">
                <a:latin typeface="Arial" panose="020B0604020202020204" pitchFamily="34" charset="0"/>
                <a:cs typeface="Arial" panose="020B0604020202020204" pitchFamily="34" charset="0"/>
              </a:rPr>
              <a:t>d</a:t>
            </a:r>
            <a:r>
              <a:rPr lang="en-US" sz="2800" dirty="0" smtClean="0">
                <a:latin typeface="Arial"/>
                <a:ea typeface="Calibri"/>
              </a:rPr>
              <a:t>aily management of the farm did not fulfill biosecurity requirements in all aspects. The weakest points were the sanitary filters for the staff. The farm employees could bring and consume their own food inside the farm. In addition a significant contribution to poor biosecurity may have been the large turnover of employees  (~50%) 10 weeks prior to confirmation ASF.</a:t>
            </a:r>
            <a:r>
              <a:rPr lang="en-US" sz="2800" dirty="0" smtClean="0">
                <a:latin typeface="Arial" panose="020B0604020202020204" pitchFamily="34" charset="0"/>
                <a:cs typeface="Arial" panose="020B0604020202020204" pitchFamily="34" charset="0"/>
              </a:rPr>
              <a:t> </a:t>
            </a:r>
          </a:p>
          <a:p>
            <a:pPr algn="just">
              <a:lnSpc>
                <a:spcPct val="150000"/>
              </a:lnSpc>
            </a:pPr>
            <a:r>
              <a:rPr lang="en-US" sz="2800" b="1" i="1" dirty="0" smtClean="0">
                <a:latin typeface="Arial" panose="020B0604020202020204" pitchFamily="34" charset="0"/>
                <a:cs typeface="Arial" panose="020B0604020202020204" pitchFamily="34" charset="0"/>
              </a:rPr>
              <a:t>Possible origin of ASF on the holding:</a:t>
            </a:r>
          </a:p>
          <a:p>
            <a:pPr algn="just">
              <a:lnSpc>
                <a:spcPct val="150000"/>
              </a:lnSpc>
              <a:spcAft>
                <a:spcPts val="0"/>
              </a:spcAft>
            </a:pPr>
            <a:r>
              <a:rPr lang="lv-LV" sz="2800" i="1" dirty="0" smtClean="0">
                <a:latin typeface="Arial" panose="020B0604020202020204" pitchFamily="34" charset="0"/>
                <a:cs typeface="Arial" panose="020B0604020202020204" pitchFamily="34" charset="0"/>
              </a:rPr>
              <a:t>     </a:t>
            </a:r>
            <a:r>
              <a:rPr lang="en-US" sz="2800" i="1" dirty="0" smtClean="0">
                <a:latin typeface="Arial" panose="020B0604020202020204" pitchFamily="34" charset="0"/>
                <a:cs typeface="Arial" panose="020B0604020202020204" pitchFamily="34" charset="0"/>
              </a:rPr>
              <a:t>1)</a:t>
            </a:r>
            <a:r>
              <a:rPr lang="en-US" sz="2800" i="1" dirty="0" smtClean="0">
                <a:latin typeface="Arial" panose="020B0604020202020204" pitchFamily="34" charset="0"/>
                <a:ea typeface="Calibri"/>
                <a:cs typeface="Arial" panose="020B0604020202020204" pitchFamily="34" charset="0"/>
              </a:rPr>
              <a:t> </a:t>
            </a:r>
            <a:r>
              <a:rPr lang="en-US" sz="2800" b="1" i="1" dirty="0" smtClean="0">
                <a:latin typeface="Arial" panose="020B0604020202020204" pitchFamily="34" charset="0"/>
                <a:ea typeface="Calibri"/>
                <a:cs typeface="Arial" panose="020B0604020202020204" pitchFamily="34" charset="0"/>
              </a:rPr>
              <a:t>Wild boar hypothesis </a:t>
            </a:r>
            <a:r>
              <a:rPr lang="en-US" sz="2800" dirty="0" smtClean="0">
                <a:latin typeface="Arial" panose="020B0604020202020204" pitchFamily="34" charset="0"/>
                <a:ea typeface="Calibri"/>
                <a:cs typeface="Arial" panose="020B0604020202020204" pitchFamily="34" charset="0"/>
              </a:rPr>
              <a:t>- a</a:t>
            </a:r>
            <a:r>
              <a:rPr lang="en-US" sz="2800" dirty="0" smtClean="0">
                <a:latin typeface="Arial"/>
                <a:ea typeface="Calibri"/>
              </a:rPr>
              <a:t>lthough the farm was located in a restricted area due to ASF in wild boar, no direct or indirect contacts with wild boar were identified. The farm was fenced and effectively prevented from the access of wild boar. No wild boar traces have been seen in the vicinity. No indirect contacts to the wild boar environment were identified. No farm employees participated in hunting or were involved in activities linked to wild boar. Based on these findings it is highly unlikely that wild boar might have played a role in this outbreak.</a:t>
            </a:r>
            <a:endParaRPr lang="en-US" sz="2800" b="1" i="1" dirty="0" smtClean="0">
              <a:latin typeface="Arial" panose="020B0604020202020204" pitchFamily="34" charset="0"/>
              <a:ea typeface="Calibri"/>
              <a:cs typeface="Arial" panose="020B0604020202020204" pitchFamily="34" charset="0"/>
            </a:endParaRPr>
          </a:p>
          <a:p>
            <a:pPr algn="just">
              <a:lnSpc>
                <a:spcPct val="150000"/>
              </a:lnSpc>
            </a:pPr>
            <a:r>
              <a:rPr lang="lv-LV"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2) </a:t>
            </a:r>
            <a:r>
              <a:rPr lang="en-US" sz="2800" b="1" i="1" dirty="0" smtClean="0">
                <a:latin typeface="Arial" panose="020B0604020202020204" pitchFamily="34" charset="0"/>
                <a:cs typeface="Arial" panose="020B0604020202020204" pitchFamily="34" charset="0"/>
              </a:rPr>
              <a:t>Fomites and meat hypothesis </a:t>
            </a:r>
            <a:r>
              <a:rPr lang="en-US" sz="2800" dirty="0" smtClean="0">
                <a:latin typeface="Arial" panose="020B0604020202020204" pitchFamily="34" charset="0"/>
                <a:cs typeface="Arial" panose="020B0604020202020204" pitchFamily="34" charset="0"/>
              </a:rPr>
              <a:t>- d</a:t>
            </a:r>
            <a:r>
              <a:rPr lang="en-US" sz="2800" dirty="0" smtClean="0">
                <a:latin typeface="Arial"/>
                <a:ea typeface="Calibri"/>
              </a:rPr>
              <a:t>ue to the insufficient biosecurity, infectious material could have entered the farm and ASFV introduction by people could not be ruled out.</a:t>
            </a:r>
            <a:endParaRPr lang="en-US" sz="2800" b="1" i="1" dirty="0" smtClean="0">
              <a:latin typeface="Arial" panose="020B0604020202020204" pitchFamily="34" charset="0"/>
              <a:cs typeface="Arial" panose="020B0604020202020204" pitchFamily="34" charset="0"/>
            </a:endParaRPr>
          </a:p>
          <a:p>
            <a:pPr>
              <a:lnSpc>
                <a:spcPct val="150000"/>
              </a:lnSpc>
            </a:pPr>
            <a:r>
              <a:rPr lang="lv-LV"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3) </a:t>
            </a:r>
            <a:r>
              <a:rPr lang="en-US" sz="2800" b="1" i="1" dirty="0" smtClean="0">
                <a:latin typeface="Arial" panose="020B0604020202020204" pitchFamily="34" charset="0"/>
                <a:cs typeface="Arial" panose="020B0604020202020204" pitchFamily="34" charset="0"/>
              </a:rPr>
              <a:t>Trade hypothesis</a:t>
            </a:r>
            <a:r>
              <a:rPr lang="en-US" sz="2800" dirty="0" smtClean="0">
                <a:latin typeface="Arial" panose="020B0604020202020204" pitchFamily="34" charset="0"/>
                <a:cs typeface="Arial" panose="020B0604020202020204" pitchFamily="34" charset="0"/>
              </a:rPr>
              <a:t> – the </a:t>
            </a:r>
            <a:r>
              <a:rPr lang="en-US" sz="2800" dirty="0" smtClean="0">
                <a:latin typeface="Arial"/>
                <a:ea typeface="Calibri"/>
              </a:rPr>
              <a:t>farm did not receive any live pigs during previous 12 months, therefore, virus introduction via infected pigs could be excluded.</a:t>
            </a:r>
            <a:endParaRPr lang="en-US" sz="2800" dirty="0">
              <a:latin typeface="Arial" panose="020B0604020202020204" pitchFamily="34" charset="0"/>
              <a:cs typeface="Arial" panose="020B0604020202020204" pitchFamily="34" charset="0"/>
            </a:endParaRPr>
          </a:p>
        </p:txBody>
      </p:sp>
      <p:sp>
        <p:nvSpPr>
          <p:cNvPr id="23" name="TextBox 22"/>
          <p:cNvSpPr txBox="1"/>
          <p:nvPr/>
        </p:nvSpPr>
        <p:spPr>
          <a:xfrm>
            <a:off x="21478875" y="31567631"/>
            <a:ext cx="6858001" cy="477054"/>
          </a:xfrm>
          <a:prstGeom prst="rect">
            <a:avLst/>
          </a:prstGeom>
          <a:noFill/>
        </p:spPr>
        <p:txBody>
          <a:bodyPr wrap="square" rtlCol="0">
            <a:spAutoFit/>
          </a:bodyPr>
          <a:lstStyle/>
          <a:p>
            <a:pPr algn="r"/>
            <a:r>
              <a:rPr lang="en-US" sz="2500" dirty="0" smtClean="0">
                <a:solidFill>
                  <a:schemeClr val="bg1"/>
                </a:solidFill>
                <a:latin typeface="Times New Roman" panose="02020603050405020304" pitchFamily="18" charset="0"/>
                <a:cs typeface="Times New Roman" panose="02020603050405020304" pitchFamily="18" charset="0"/>
              </a:rPr>
              <a:t>Picture by Food and </a:t>
            </a:r>
            <a:r>
              <a:rPr lang="lv-LV" sz="2500" dirty="0" smtClean="0">
                <a:solidFill>
                  <a:schemeClr val="bg1"/>
                </a:solidFill>
                <a:latin typeface="Times New Roman" panose="02020603050405020304" pitchFamily="18" charset="0"/>
                <a:cs typeface="Times New Roman" panose="02020603050405020304" pitchFamily="18" charset="0"/>
              </a:rPr>
              <a:t>V</a:t>
            </a:r>
            <a:r>
              <a:rPr lang="en-US" sz="2500" dirty="0" err="1" smtClean="0">
                <a:solidFill>
                  <a:schemeClr val="bg1"/>
                </a:solidFill>
                <a:latin typeface="Times New Roman" panose="02020603050405020304" pitchFamily="18" charset="0"/>
                <a:cs typeface="Times New Roman" panose="02020603050405020304" pitchFamily="18" charset="0"/>
              </a:rPr>
              <a:t>eterinary</a:t>
            </a:r>
            <a:r>
              <a:rPr lang="en-US" sz="2500" dirty="0" smtClean="0">
                <a:solidFill>
                  <a:schemeClr val="bg1"/>
                </a:solidFill>
                <a:latin typeface="Times New Roman" panose="02020603050405020304" pitchFamily="18" charset="0"/>
                <a:cs typeface="Times New Roman" panose="02020603050405020304" pitchFamily="18" charset="0"/>
              </a:rPr>
              <a:t> </a:t>
            </a:r>
            <a:r>
              <a:rPr lang="en-US" sz="2500" dirty="0" err="1" smtClean="0">
                <a:solidFill>
                  <a:schemeClr val="bg1"/>
                </a:solidFill>
                <a:latin typeface="Times New Roman" panose="02020603050405020304" pitchFamily="18" charset="0"/>
                <a:cs typeface="Times New Roman" panose="02020603050405020304" pitchFamily="18" charset="0"/>
              </a:rPr>
              <a:t>Serv</a:t>
            </a:r>
            <a:r>
              <a:rPr lang="lv-LV" sz="2500" dirty="0" smtClean="0">
                <a:solidFill>
                  <a:schemeClr val="bg1"/>
                </a:solidFill>
                <a:latin typeface="Times New Roman" panose="02020603050405020304" pitchFamily="18" charset="0"/>
                <a:cs typeface="Times New Roman" panose="02020603050405020304" pitchFamily="18" charset="0"/>
              </a:rPr>
              <a:t>i</a:t>
            </a:r>
            <a:r>
              <a:rPr lang="en-US" sz="2500" dirty="0" err="1" smtClean="0">
                <a:solidFill>
                  <a:schemeClr val="bg1"/>
                </a:solidFill>
                <a:latin typeface="Times New Roman" panose="02020603050405020304" pitchFamily="18" charset="0"/>
                <a:cs typeface="Times New Roman" panose="02020603050405020304" pitchFamily="18" charset="0"/>
              </a:rPr>
              <a:t>ce</a:t>
            </a:r>
            <a:r>
              <a:rPr lang="en-US" sz="2500" dirty="0" smtClean="0">
                <a:solidFill>
                  <a:schemeClr val="bg1"/>
                </a:solidFill>
                <a:latin typeface="Times New Roman" panose="02020603050405020304" pitchFamily="18" charset="0"/>
                <a:cs typeface="Times New Roman" panose="02020603050405020304" pitchFamily="18" charset="0"/>
              </a:rPr>
              <a:t>, </a:t>
            </a:r>
            <a:r>
              <a:rPr lang="lv-LV" sz="2500" dirty="0" smtClean="0">
                <a:solidFill>
                  <a:schemeClr val="bg1"/>
                </a:solidFill>
                <a:latin typeface="Times New Roman" panose="02020603050405020304" pitchFamily="18" charset="0"/>
                <a:cs typeface="Times New Roman" panose="02020603050405020304" pitchFamily="18" charset="0"/>
              </a:rPr>
              <a:t>L</a:t>
            </a:r>
            <a:r>
              <a:rPr lang="en-US" sz="2500" dirty="0" err="1" smtClean="0">
                <a:solidFill>
                  <a:schemeClr val="bg1"/>
                </a:solidFill>
                <a:latin typeface="Times New Roman" panose="02020603050405020304" pitchFamily="18" charset="0"/>
                <a:cs typeface="Times New Roman" panose="02020603050405020304" pitchFamily="18" charset="0"/>
              </a:rPr>
              <a:t>atvia</a:t>
            </a:r>
            <a:endParaRPr lang="en-US" sz="2500" dirty="0">
              <a:solidFill>
                <a:schemeClr val="bg1"/>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17983289" y="23248859"/>
            <a:ext cx="8201025" cy="584775"/>
          </a:xfrm>
          <a:prstGeom prst="rect">
            <a:avLst/>
          </a:prstGeom>
          <a:noFill/>
        </p:spPr>
        <p:txBody>
          <a:bodyPr wrap="square" rtlCol="0">
            <a:spAutoFit/>
          </a:bodyPr>
          <a:lstStyle/>
          <a:p>
            <a:pPr algn="r"/>
            <a:r>
              <a:rPr lang="en-US" sz="3200" b="1" dirty="0" smtClean="0">
                <a:solidFill>
                  <a:schemeClr val="accent1">
                    <a:lumMod val="50000"/>
                  </a:schemeClr>
                </a:solidFill>
                <a:latin typeface="+mj-lt"/>
                <a:cs typeface="Times New Roman" panose="02020603050405020304" pitchFamily="18" charset="0"/>
              </a:rPr>
              <a:t>Enlarged spleen of ASF infected breeding boar </a:t>
            </a:r>
            <a:endParaRPr lang="en-US" sz="3200" b="1" dirty="0">
              <a:solidFill>
                <a:schemeClr val="accent1">
                  <a:lumMod val="50000"/>
                </a:schemeClr>
              </a:solidFill>
              <a:latin typeface="+mj-lt"/>
              <a:cs typeface="Times New Roman" panose="02020603050405020304" pitchFamily="18" charset="0"/>
            </a:endParaRPr>
          </a:p>
        </p:txBody>
      </p:sp>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30879" y="3713339"/>
            <a:ext cx="6089650" cy="203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6" descr="C:\Users\aklapare\Desktop\jauna identitate\Logo.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3365206"/>
            <a:ext cx="2480457" cy="2356479"/>
          </a:xfrm>
          <a:prstGeom prst="rect">
            <a:avLst/>
          </a:prstGeom>
          <a:noFill/>
          <a:ln>
            <a:noFill/>
          </a:ln>
        </p:spPr>
      </p:pic>
      <p:pic>
        <p:nvPicPr>
          <p:cNvPr id="5" name="Picture 4"/>
          <p:cNvPicPr>
            <a:picLocks noChangeAspect="1"/>
          </p:cNvPicPr>
          <p:nvPr/>
        </p:nvPicPr>
        <p:blipFill>
          <a:blip r:embed="rId7"/>
          <a:stretch>
            <a:fillRect/>
          </a:stretch>
        </p:blipFill>
        <p:spPr>
          <a:xfrm>
            <a:off x="2667457" y="3844938"/>
            <a:ext cx="4073373" cy="1665142"/>
          </a:xfrm>
          <a:prstGeom prst="rect">
            <a:avLst/>
          </a:prstGeom>
        </p:spPr>
      </p:pic>
    </p:spTree>
    <p:extLst>
      <p:ext uri="{BB962C8B-B14F-4D97-AF65-F5344CB8AC3E}">
        <p14:creationId xmlns:p14="http://schemas.microsoft.com/office/powerpoint/2010/main" val="3874869272"/>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100CMx140C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434</TotalTime>
  <Words>907</Words>
  <Application>Microsoft Office PowerPoint</Application>
  <PresentationFormat>Custom</PresentationFormat>
  <Paragraphs>32</Paragraphs>
  <Slides>1</Slides>
  <Notes>1</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vt:i4>
      </vt:variant>
    </vt:vector>
  </HeadingPairs>
  <TitlesOfParts>
    <vt:vector size="8" baseType="lpstr">
      <vt:lpstr>Arial</vt:lpstr>
      <vt:lpstr>Calibri</vt:lpstr>
      <vt:lpstr>Times New Roman</vt:lpstr>
      <vt:lpstr>Trebuchet MS</vt:lpstr>
      <vt:lpstr>PosterPresentations.com-100CMx140CM</vt:lpstr>
      <vt:lpstr>Classic - Wide Center</vt:lpstr>
      <vt:lpstr>Image</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Edvīns Oļševskis</cp:lastModifiedBy>
  <cp:revision>58</cp:revision>
  <cp:lastPrinted>2018-02-27T16:27:24Z</cp:lastPrinted>
  <dcterms:created xsi:type="dcterms:W3CDTF">2012-02-10T00:21:22Z</dcterms:created>
  <dcterms:modified xsi:type="dcterms:W3CDTF">2018-03-04T18:05:26Z</dcterms:modified>
</cp:coreProperties>
</file>