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sldIdLst>
    <p:sldId id="257" r:id="rId2"/>
  </p:sldIdLst>
  <p:sldSz cx="30275213" cy="40233600"/>
  <p:notesSz cx="6669088" cy="9926638"/>
  <p:defaultTextStyle>
    <a:defPPr>
      <a:defRPr lang="en-US"/>
    </a:defPPr>
    <a:lvl1pPr marL="0" algn="l" defTabSz="3814656" rtl="0" eaLnBrk="1" latinLnBrk="0" hangingPunct="1">
      <a:defRPr sz="7507" kern="1200">
        <a:solidFill>
          <a:schemeClr val="tx1"/>
        </a:solidFill>
        <a:latin typeface="+mn-lt"/>
        <a:ea typeface="+mn-ea"/>
        <a:cs typeface="+mn-cs"/>
      </a:defRPr>
    </a:lvl1pPr>
    <a:lvl2pPr marL="1907332" algn="l" defTabSz="3814656" rtl="0" eaLnBrk="1" latinLnBrk="0" hangingPunct="1">
      <a:defRPr sz="7507" kern="1200">
        <a:solidFill>
          <a:schemeClr val="tx1"/>
        </a:solidFill>
        <a:latin typeface="+mn-lt"/>
        <a:ea typeface="+mn-ea"/>
        <a:cs typeface="+mn-cs"/>
      </a:defRPr>
    </a:lvl2pPr>
    <a:lvl3pPr marL="3814656" algn="l" defTabSz="3814656" rtl="0" eaLnBrk="1" latinLnBrk="0" hangingPunct="1">
      <a:defRPr sz="7507" kern="1200">
        <a:solidFill>
          <a:schemeClr val="tx1"/>
        </a:solidFill>
        <a:latin typeface="+mn-lt"/>
        <a:ea typeface="+mn-ea"/>
        <a:cs typeface="+mn-cs"/>
      </a:defRPr>
    </a:lvl3pPr>
    <a:lvl4pPr marL="5721984" algn="l" defTabSz="3814656" rtl="0" eaLnBrk="1" latinLnBrk="0" hangingPunct="1">
      <a:defRPr sz="7507" kern="1200">
        <a:solidFill>
          <a:schemeClr val="tx1"/>
        </a:solidFill>
        <a:latin typeface="+mn-lt"/>
        <a:ea typeface="+mn-ea"/>
        <a:cs typeface="+mn-cs"/>
      </a:defRPr>
    </a:lvl4pPr>
    <a:lvl5pPr marL="7629312" algn="l" defTabSz="3814656" rtl="0" eaLnBrk="1" latinLnBrk="0" hangingPunct="1">
      <a:defRPr sz="7507" kern="1200">
        <a:solidFill>
          <a:schemeClr val="tx1"/>
        </a:solidFill>
        <a:latin typeface="+mn-lt"/>
        <a:ea typeface="+mn-ea"/>
        <a:cs typeface="+mn-cs"/>
      </a:defRPr>
    </a:lvl5pPr>
    <a:lvl6pPr marL="9536641" algn="l" defTabSz="3814656" rtl="0" eaLnBrk="1" latinLnBrk="0" hangingPunct="1">
      <a:defRPr sz="7507" kern="1200">
        <a:solidFill>
          <a:schemeClr val="tx1"/>
        </a:solidFill>
        <a:latin typeface="+mn-lt"/>
        <a:ea typeface="+mn-ea"/>
        <a:cs typeface="+mn-cs"/>
      </a:defRPr>
    </a:lvl6pPr>
    <a:lvl7pPr marL="11443969" algn="l" defTabSz="3814656" rtl="0" eaLnBrk="1" latinLnBrk="0" hangingPunct="1">
      <a:defRPr sz="7507" kern="1200">
        <a:solidFill>
          <a:schemeClr val="tx1"/>
        </a:solidFill>
        <a:latin typeface="+mn-lt"/>
        <a:ea typeface="+mn-ea"/>
        <a:cs typeface="+mn-cs"/>
      </a:defRPr>
    </a:lvl7pPr>
    <a:lvl8pPr marL="13351297" algn="l" defTabSz="3814656" rtl="0" eaLnBrk="1" latinLnBrk="0" hangingPunct="1">
      <a:defRPr sz="7507" kern="1200">
        <a:solidFill>
          <a:schemeClr val="tx1"/>
        </a:solidFill>
        <a:latin typeface="+mn-lt"/>
        <a:ea typeface="+mn-ea"/>
        <a:cs typeface="+mn-cs"/>
      </a:defRPr>
    </a:lvl8pPr>
    <a:lvl9pPr marL="15258621" algn="l" defTabSz="3814656" rtl="0" eaLnBrk="1" latinLnBrk="0" hangingPunct="1">
      <a:defRPr sz="75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40" userDrawn="1">
          <p15:clr>
            <a:srgbClr val="A4A3A4"/>
          </p15:clr>
        </p15:guide>
        <p15:guide id="2" pos="95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cksleyMessam" initials="L" lastIdx="15" clrIdx="0">
    <p:extLst>
      <p:ext uri="{19B8F6BF-5375-455C-9EA6-DF929625EA0E}">
        <p15:presenceInfo xmlns:p15="http://schemas.microsoft.com/office/powerpoint/2012/main" userId="LocksleyMessam" providerId="None"/>
      </p:ext>
    </p:extLst>
  </p:cmAuthor>
  <p:cmAuthor id="2" name="Admin" initials="A" lastIdx="1" clrIdx="1">
    <p:extLst/>
  </p:cmAuthor>
  <p:cmAuthor id="3" name="LLMcVM" initials="LLMcVM" lastIdx="1" clrIdx="2">
    <p:extLst>
      <p:ext uri="{19B8F6BF-5375-455C-9EA6-DF929625EA0E}">
        <p15:presenceInfo xmlns:p15="http://schemas.microsoft.com/office/powerpoint/2012/main" userId="LLMcVM" providerId="None"/>
      </p:ext>
    </p:extLst>
  </p:cmAuthor>
  <p:cmAuthor id="4" name="David" initials="D" lastIdx="4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A20000"/>
    <a:srgbClr val="EDEDED"/>
    <a:srgbClr val="BF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434" autoAdjust="0"/>
  </p:normalViewPr>
  <p:slideViewPr>
    <p:cSldViewPr snapToGrid="0">
      <p:cViewPr>
        <p:scale>
          <a:sx n="33" d="100"/>
          <a:sy n="33" d="100"/>
        </p:scale>
        <p:origin x="258" y="-2502"/>
      </p:cViewPr>
      <p:guideLst>
        <p:guide orient="horz" pos="12740"/>
        <p:guide pos="958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117211701280922E-2"/>
          <c:y val="6.2310299984139443E-2"/>
          <c:w val="0.47596054603193733"/>
          <c:h val="0.89871717317494115"/>
        </c:manualLayout>
      </c:layout>
      <c:scatterChart>
        <c:scatterStyle val="lineMarker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415448528"/>
        <c:axId val="415447352"/>
      </c:scatterChart>
      <c:valAx>
        <c:axId val="41544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47352"/>
        <c:crosses val="autoZero"/>
        <c:crossBetween val="midCat"/>
      </c:valAx>
      <c:valAx>
        <c:axId val="415447352"/>
        <c:scaling>
          <c:orientation val="minMax"/>
          <c:max val="70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485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0.39272</cdr:x>
      <cdr:y>0.15817</cdr:y>
    </cdr:from>
    <cdr:to>
      <cdr:x>0.39363</cdr:x>
      <cdr:y>0.27133</cdr:y>
    </cdr:to>
    <cdr:cxnSp macro="">
      <cdr:nvCxnSpPr>
        <cdr:cNvPr id="29" name="Straight Connector 28"/>
        <cdr:cNvCxnSpPr/>
      </cdr:nvCxnSpPr>
      <cdr:spPr>
        <a:xfrm xmlns:a="http://schemas.openxmlformats.org/drawingml/2006/main" flipH="1">
          <a:off x="10918256" y="2090085"/>
          <a:ext cx="25440" cy="1495289"/>
        </a:xfrm>
        <a:prstGeom xmlns:a="http://schemas.openxmlformats.org/drawingml/2006/main" prst="line">
          <a:avLst/>
        </a:prstGeom>
        <a:ln xmlns:a="http://schemas.openxmlformats.org/drawingml/2006/main" w="127000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0.33589</cdr:x>
      <cdr:y>0.88832</cdr:y>
    </cdr:from>
    <cdr:to>
      <cdr:x>0.35061</cdr:x>
      <cdr:y>0.91806</cdr:y>
    </cdr:to>
    <cdr:sp macro="" textlink="">
      <cdr:nvSpPr>
        <cdr:cNvPr id="16" name="Oval 15"/>
        <cdr:cNvSpPr/>
      </cdr:nvSpPr>
      <cdr:spPr>
        <a:xfrm xmlns:a="http://schemas.openxmlformats.org/drawingml/2006/main">
          <a:off x="9338274" y="11738214"/>
          <a:ext cx="409257" cy="392930"/>
        </a:xfrm>
        <a:prstGeom xmlns:a="http://schemas.openxmlformats.org/drawingml/2006/main" prst="ellipse">
          <a:avLst/>
        </a:prstGeom>
        <a:solidFill xmlns:a="http://schemas.openxmlformats.org/drawingml/2006/main">
          <a:srgbClr val="0070C0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en-US"/>
          </a:defPPr>
          <a:lvl1pPr marL="0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190733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3814656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5721984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762931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953664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1443969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3351297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525862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0.16048</cdr:x>
      <cdr:y>0.88539</cdr:y>
    </cdr:from>
    <cdr:to>
      <cdr:x>0.16048</cdr:x>
      <cdr:y>0.95118</cdr:y>
    </cdr:to>
    <cdr:cxnSp macro="">
      <cdr:nvCxnSpPr>
        <cdr:cNvPr id="5" name="Straight Connector 4"/>
        <cdr:cNvCxnSpPr/>
      </cdr:nvCxnSpPr>
      <cdr:spPr>
        <a:xfrm xmlns:a="http://schemas.openxmlformats.org/drawingml/2006/main">
          <a:off x="4428450" y="11699423"/>
          <a:ext cx="0" cy="869429"/>
        </a:xfrm>
        <a:prstGeom xmlns:a="http://schemas.openxmlformats.org/drawingml/2006/main" prst="line">
          <a:avLst/>
        </a:prstGeom>
        <a:ln xmlns:a="http://schemas.openxmlformats.org/drawingml/2006/main" w="127000">
          <a:solidFill>
            <a:srgbClr val="CC0099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0.10474</cdr:x>
      <cdr:y>0.58145</cdr:y>
    </cdr:from>
    <cdr:to>
      <cdr:x>0.10474</cdr:x>
      <cdr:y>0.69947</cdr:y>
    </cdr:to>
    <cdr:cxnSp macro="">
      <cdr:nvCxnSpPr>
        <cdr:cNvPr id="12" name="Straight Connector 11"/>
        <cdr:cNvCxnSpPr/>
      </cdr:nvCxnSpPr>
      <cdr:spPr>
        <a:xfrm xmlns:a="http://schemas.openxmlformats.org/drawingml/2006/main">
          <a:off x="2912100" y="7683289"/>
          <a:ext cx="0" cy="1559437"/>
        </a:xfrm>
        <a:prstGeom xmlns:a="http://schemas.openxmlformats.org/drawingml/2006/main" prst="line">
          <a:avLst/>
        </a:prstGeom>
        <a:ln xmlns:a="http://schemas.openxmlformats.org/drawingml/2006/main" w="127000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0.05865</cdr:x>
      <cdr:y>0.83883</cdr:y>
    </cdr:from>
    <cdr:to>
      <cdr:x>0.05865</cdr:x>
      <cdr:y>0.91868</cdr:y>
    </cdr:to>
    <cdr:cxnSp macro="">
      <cdr:nvCxnSpPr>
        <cdr:cNvPr id="14" name="Straight Connector 13"/>
        <cdr:cNvCxnSpPr/>
      </cdr:nvCxnSpPr>
      <cdr:spPr>
        <a:xfrm xmlns:a="http://schemas.openxmlformats.org/drawingml/2006/main">
          <a:off x="1630637" y="11084182"/>
          <a:ext cx="0" cy="1055131"/>
        </a:xfrm>
        <a:prstGeom xmlns:a="http://schemas.openxmlformats.org/drawingml/2006/main" prst="line">
          <a:avLst/>
        </a:prstGeom>
        <a:ln xmlns:a="http://schemas.openxmlformats.org/drawingml/2006/main" w="12700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0.59127</cdr:x>
      <cdr:y>0.74616</cdr:y>
    </cdr:from>
    <cdr:to>
      <cdr:x>0.88454</cdr:x>
      <cdr:y>0.84648</cdr:y>
    </cdr:to>
    <cdr:sp macro="" textlink="">
      <cdr:nvSpPr>
        <cdr:cNvPr id="27" name="Rectangle 26"/>
        <cdr:cNvSpPr/>
      </cdr:nvSpPr>
      <cdr:spPr>
        <a:xfrm xmlns:a="http://schemas.openxmlformats.org/drawingml/2006/main">
          <a:off x="16438424" y="9859698"/>
          <a:ext cx="8153438" cy="13256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190733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3814656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5721984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762931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953664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1443969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3351297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525862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IE" sz="5000" b="1" dirty="0" smtClean="0">
              <a:solidFill>
                <a:schemeClr val="tx1"/>
              </a:solidFill>
            </a:rPr>
            <a:t>No discernible trend</a:t>
          </a:r>
          <a:endParaRPr lang="en-IE" sz="4500" b="1" dirty="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0.44037</cdr:x>
      <cdr:y>0.85306</cdr:y>
    </cdr:from>
    <cdr:to>
      <cdr:x>0.44037</cdr:x>
      <cdr:y>0.91886</cdr:y>
    </cdr:to>
    <cdr:cxnSp macro="">
      <cdr:nvCxnSpPr>
        <cdr:cNvPr id="28" name="Straight Connector 27"/>
        <cdr:cNvCxnSpPr/>
      </cdr:nvCxnSpPr>
      <cdr:spPr>
        <a:xfrm xmlns:a="http://schemas.openxmlformats.org/drawingml/2006/main">
          <a:off x="12243193" y="11272242"/>
          <a:ext cx="0" cy="869429"/>
        </a:xfrm>
        <a:prstGeom xmlns:a="http://schemas.openxmlformats.org/drawingml/2006/main" prst="line">
          <a:avLst/>
        </a:prstGeom>
        <a:ln xmlns:a="http://schemas.openxmlformats.org/drawingml/2006/main" w="127000">
          <a:solidFill>
            <a:srgbClr val="CC0099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0.2484</cdr:x>
      <cdr:y>0.08821</cdr:y>
    </cdr:from>
    <cdr:to>
      <cdr:x>0.25027</cdr:x>
      <cdr:y>0.21415</cdr:y>
    </cdr:to>
    <cdr:cxnSp macro="">
      <cdr:nvCxnSpPr>
        <cdr:cNvPr id="30" name="Straight Connector 29"/>
        <cdr:cNvCxnSpPr/>
      </cdr:nvCxnSpPr>
      <cdr:spPr>
        <a:xfrm xmlns:a="http://schemas.openxmlformats.org/drawingml/2006/main" flipH="1">
          <a:off x="6905973" y="1165658"/>
          <a:ext cx="51980" cy="1664058"/>
        </a:xfrm>
        <a:prstGeom xmlns:a="http://schemas.openxmlformats.org/drawingml/2006/main" prst="line">
          <a:avLst/>
        </a:prstGeom>
        <a:ln xmlns:a="http://schemas.openxmlformats.org/drawingml/2006/main" w="127000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0.43405</cdr:x>
      <cdr:y>0.86793</cdr:y>
    </cdr:from>
    <cdr:to>
      <cdr:x>0.44877</cdr:x>
      <cdr:y>0.89767</cdr:y>
    </cdr:to>
    <cdr:sp macro="" textlink="">
      <cdr:nvSpPr>
        <cdr:cNvPr id="17" name="Oval 16"/>
        <cdr:cNvSpPr/>
      </cdr:nvSpPr>
      <cdr:spPr>
        <a:xfrm xmlns:a="http://schemas.openxmlformats.org/drawingml/2006/main">
          <a:off x="12067482" y="11468797"/>
          <a:ext cx="409257" cy="392930"/>
        </a:xfrm>
        <a:prstGeom xmlns:a="http://schemas.openxmlformats.org/drawingml/2006/main" prst="ellipse">
          <a:avLst/>
        </a:prstGeom>
        <a:solidFill xmlns:a="http://schemas.openxmlformats.org/drawingml/2006/main">
          <a:srgbClr val="CC0099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en-US"/>
          </a:defPPr>
          <a:lvl1pPr marL="0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190733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3814656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5721984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762931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953664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1443969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3351297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525862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0.15304</cdr:x>
      <cdr:y>0.90319</cdr:y>
    </cdr:from>
    <cdr:to>
      <cdr:x>0.16776</cdr:x>
      <cdr:y>0.93293</cdr:y>
    </cdr:to>
    <cdr:sp macro="" textlink="">
      <cdr:nvSpPr>
        <cdr:cNvPr id="18" name="Oval 17"/>
        <cdr:cNvSpPr/>
      </cdr:nvSpPr>
      <cdr:spPr>
        <a:xfrm xmlns:a="http://schemas.openxmlformats.org/drawingml/2006/main">
          <a:off x="4254741" y="11934679"/>
          <a:ext cx="409257" cy="392930"/>
        </a:xfrm>
        <a:prstGeom xmlns:a="http://schemas.openxmlformats.org/drawingml/2006/main" prst="ellipse">
          <a:avLst/>
        </a:prstGeom>
        <a:solidFill xmlns:a="http://schemas.openxmlformats.org/drawingml/2006/main">
          <a:srgbClr val="CC0099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0.05078</cdr:x>
      <cdr:y>0.86612</cdr:y>
    </cdr:from>
    <cdr:to>
      <cdr:x>0.0655</cdr:x>
      <cdr:y>0.89585</cdr:y>
    </cdr:to>
    <cdr:sp macro="" textlink="">
      <cdr:nvSpPr>
        <cdr:cNvPr id="19" name="Oval 18"/>
        <cdr:cNvSpPr/>
      </cdr:nvSpPr>
      <cdr:spPr>
        <a:xfrm xmlns:a="http://schemas.openxmlformats.org/drawingml/2006/main">
          <a:off x="1411691" y="11444791"/>
          <a:ext cx="409257" cy="392930"/>
        </a:xfrm>
        <a:prstGeom xmlns:a="http://schemas.openxmlformats.org/drawingml/2006/main" prst="ellipse">
          <a:avLst/>
        </a:prstGeom>
        <a:solidFill xmlns:a="http://schemas.openxmlformats.org/drawingml/2006/main">
          <a:srgbClr val="0070C0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0.09625</cdr:x>
      <cdr:y>0.62853</cdr:y>
    </cdr:from>
    <cdr:to>
      <cdr:x>0.11097</cdr:x>
      <cdr:y>0.65826</cdr:y>
    </cdr:to>
    <cdr:sp macro="" textlink="">
      <cdr:nvSpPr>
        <cdr:cNvPr id="20" name="Oval 19"/>
        <cdr:cNvSpPr/>
      </cdr:nvSpPr>
      <cdr:spPr>
        <a:xfrm xmlns:a="http://schemas.openxmlformats.org/drawingml/2006/main">
          <a:off x="2676018" y="8305281"/>
          <a:ext cx="409257" cy="39293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>
            <a:lumMod val="75000"/>
          </a:schemeClr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0.24223</cdr:x>
      <cdr:y>0.13489</cdr:y>
    </cdr:from>
    <cdr:to>
      <cdr:x>0.25695</cdr:x>
      <cdr:y>0.16462</cdr:y>
    </cdr:to>
    <cdr:sp macro="" textlink="">
      <cdr:nvSpPr>
        <cdr:cNvPr id="21" name="Oval 20"/>
        <cdr:cNvSpPr/>
      </cdr:nvSpPr>
      <cdr:spPr>
        <a:xfrm xmlns:a="http://schemas.openxmlformats.org/drawingml/2006/main">
          <a:off x="6734440" y="1782397"/>
          <a:ext cx="409257" cy="39293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>
            <a:lumMod val="75000"/>
          </a:schemeClr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0.38547</cdr:x>
      <cdr:y>0.20979</cdr:y>
    </cdr:from>
    <cdr:to>
      <cdr:x>0.4002</cdr:x>
      <cdr:y>0.23953</cdr:y>
    </cdr:to>
    <cdr:sp macro="" textlink="">
      <cdr:nvSpPr>
        <cdr:cNvPr id="22" name="Oval 21"/>
        <cdr:cNvSpPr/>
      </cdr:nvSpPr>
      <cdr:spPr>
        <a:xfrm xmlns:a="http://schemas.openxmlformats.org/drawingml/2006/main">
          <a:off x="10716893" y="2772134"/>
          <a:ext cx="409257" cy="39293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>
            <a:lumMod val="75000"/>
          </a:schemeClr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0.01328</cdr:x>
      <cdr:y>0.09923</cdr:y>
    </cdr:from>
    <cdr:to>
      <cdr:x>0.03568</cdr:x>
      <cdr:y>0.11842</cdr:y>
    </cdr:to>
    <cdr:sp macro="" textlink="">
      <cdr:nvSpPr>
        <cdr:cNvPr id="23" name="Rectangle 22"/>
        <cdr:cNvSpPr/>
      </cdr:nvSpPr>
      <cdr:spPr>
        <a:xfrm xmlns:a="http://schemas.openxmlformats.org/drawingml/2006/main">
          <a:off x="369194" y="1311242"/>
          <a:ext cx="622867" cy="25356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190733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3814656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5721984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762931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953664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1443969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3351297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525862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IE"/>
        </a:p>
      </cdr:txBody>
    </cdr:sp>
  </cdr:relSizeAnchor>
  <cdr:relSizeAnchor xmlns:cdr="http://schemas.openxmlformats.org/drawingml/2006/chartDrawing">
    <cdr:from>
      <cdr:x>0.01328</cdr:x>
      <cdr:y>0.1329</cdr:y>
    </cdr:from>
    <cdr:to>
      <cdr:x>0.03732</cdr:x>
      <cdr:y>0.15667</cdr:y>
    </cdr:to>
    <cdr:sp macro="" textlink="">
      <cdr:nvSpPr>
        <cdr:cNvPr id="24" name="Rectangle 23"/>
        <cdr:cNvSpPr/>
      </cdr:nvSpPr>
      <cdr:spPr>
        <a:xfrm xmlns:a="http://schemas.openxmlformats.org/drawingml/2006/main">
          <a:off x="369194" y="1756189"/>
          <a:ext cx="668282" cy="314015"/>
        </a:xfrm>
        <a:prstGeom xmlns:a="http://schemas.openxmlformats.org/drawingml/2006/main" prst="rect">
          <a:avLst/>
        </a:prstGeom>
        <a:solidFill xmlns:a="http://schemas.openxmlformats.org/drawingml/2006/main">
          <a:srgbClr val="CC0099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190733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3814656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5721984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762931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953664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1443969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3351297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525862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IE"/>
        </a:p>
      </cdr:txBody>
    </cdr:sp>
  </cdr:relSizeAnchor>
  <cdr:relSizeAnchor xmlns:cdr="http://schemas.openxmlformats.org/drawingml/2006/chartDrawing">
    <cdr:from>
      <cdr:x>0.04007</cdr:x>
      <cdr:y>0.06905</cdr:y>
    </cdr:from>
    <cdr:to>
      <cdr:x>0.18503</cdr:x>
      <cdr:y>0.12413</cdr:y>
    </cdr:to>
    <cdr:sp macro="" textlink="">
      <cdr:nvSpPr>
        <cdr:cNvPr id="25" name="Rectangle 24"/>
        <cdr:cNvSpPr/>
      </cdr:nvSpPr>
      <cdr:spPr>
        <a:xfrm xmlns:a="http://schemas.openxmlformats.org/drawingml/2006/main">
          <a:off x="1114076" y="912373"/>
          <a:ext cx="4030151" cy="72782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190733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3814656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5721984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762931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953664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1443969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3351297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525862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IE" sz="4500" b="1" dirty="0" smtClean="0">
              <a:solidFill>
                <a:schemeClr val="accent2">
                  <a:lumMod val="75000"/>
                </a:schemeClr>
              </a:solidFill>
            </a:rPr>
            <a:t>“Significance...”</a:t>
          </a:r>
          <a:endParaRPr lang="en-IE" sz="4500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0.03807</cdr:x>
      <cdr:y>0.11843</cdr:y>
    </cdr:from>
    <cdr:to>
      <cdr:x>0.10529</cdr:x>
      <cdr:y>0.1735</cdr:y>
    </cdr:to>
    <cdr:sp macro="" textlink="">
      <cdr:nvSpPr>
        <cdr:cNvPr id="26" name="Rectangle 25"/>
        <cdr:cNvSpPr/>
      </cdr:nvSpPr>
      <cdr:spPr>
        <a:xfrm xmlns:a="http://schemas.openxmlformats.org/drawingml/2006/main">
          <a:off x="1058331" y="1564886"/>
          <a:ext cx="1868839" cy="72769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190733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3814656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5721984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7629312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953664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1443969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3351297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5258621" algn="l" defTabSz="3814656" rtl="0" eaLnBrk="1" latinLnBrk="0" hangingPunct="1">
            <a:defRPr sz="7507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IE" sz="4500" b="1" dirty="0" smtClean="0">
              <a:solidFill>
                <a:srgbClr val="CC0099"/>
              </a:solidFill>
            </a:rPr>
            <a:t>“CI…”</a:t>
          </a:r>
          <a:endParaRPr lang="en-IE" sz="4500" dirty="0">
            <a:solidFill>
              <a:srgbClr val="CC0099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805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6" y="1"/>
            <a:ext cx="2889938" cy="49805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AD77DFD-7F2B-48BB-8816-DB379AE67B7B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74863" y="1241425"/>
            <a:ext cx="251936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6" y="9428584"/>
            <a:ext cx="2889938" cy="49805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C0B8B95-9141-4243-9820-A2E522A0A2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31792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814656" rtl="0" eaLnBrk="1" latinLnBrk="0" hangingPunct="1">
      <a:defRPr sz="5006" kern="1200">
        <a:solidFill>
          <a:schemeClr val="tx1"/>
        </a:solidFill>
        <a:latin typeface="+mn-lt"/>
        <a:ea typeface="+mn-ea"/>
        <a:cs typeface="+mn-cs"/>
      </a:defRPr>
    </a:lvl1pPr>
    <a:lvl2pPr marL="1907332" algn="l" defTabSz="3814656" rtl="0" eaLnBrk="1" latinLnBrk="0" hangingPunct="1">
      <a:defRPr sz="5006" kern="1200">
        <a:solidFill>
          <a:schemeClr val="tx1"/>
        </a:solidFill>
        <a:latin typeface="+mn-lt"/>
        <a:ea typeface="+mn-ea"/>
        <a:cs typeface="+mn-cs"/>
      </a:defRPr>
    </a:lvl2pPr>
    <a:lvl3pPr marL="3814656" algn="l" defTabSz="3814656" rtl="0" eaLnBrk="1" latinLnBrk="0" hangingPunct="1">
      <a:defRPr sz="5006" kern="1200">
        <a:solidFill>
          <a:schemeClr val="tx1"/>
        </a:solidFill>
        <a:latin typeface="+mn-lt"/>
        <a:ea typeface="+mn-ea"/>
        <a:cs typeface="+mn-cs"/>
      </a:defRPr>
    </a:lvl3pPr>
    <a:lvl4pPr marL="5721984" algn="l" defTabSz="3814656" rtl="0" eaLnBrk="1" latinLnBrk="0" hangingPunct="1">
      <a:defRPr sz="5006" kern="1200">
        <a:solidFill>
          <a:schemeClr val="tx1"/>
        </a:solidFill>
        <a:latin typeface="+mn-lt"/>
        <a:ea typeface="+mn-ea"/>
        <a:cs typeface="+mn-cs"/>
      </a:defRPr>
    </a:lvl4pPr>
    <a:lvl5pPr marL="7629312" algn="l" defTabSz="3814656" rtl="0" eaLnBrk="1" latinLnBrk="0" hangingPunct="1">
      <a:defRPr sz="5006" kern="1200">
        <a:solidFill>
          <a:schemeClr val="tx1"/>
        </a:solidFill>
        <a:latin typeface="+mn-lt"/>
        <a:ea typeface="+mn-ea"/>
        <a:cs typeface="+mn-cs"/>
      </a:defRPr>
    </a:lvl5pPr>
    <a:lvl6pPr marL="9536641" algn="l" defTabSz="3814656" rtl="0" eaLnBrk="1" latinLnBrk="0" hangingPunct="1">
      <a:defRPr sz="5006" kern="1200">
        <a:solidFill>
          <a:schemeClr val="tx1"/>
        </a:solidFill>
        <a:latin typeface="+mn-lt"/>
        <a:ea typeface="+mn-ea"/>
        <a:cs typeface="+mn-cs"/>
      </a:defRPr>
    </a:lvl6pPr>
    <a:lvl7pPr marL="11443969" algn="l" defTabSz="3814656" rtl="0" eaLnBrk="1" latinLnBrk="0" hangingPunct="1">
      <a:defRPr sz="5006" kern="1200">
        <a:solidFill>
          <a:schemeClr val="tx1"/>
        </a:solidFill>
        <a:latin typeface="+mn-lt"/>
        <a:ea typeface="+mn-ea"/>
        <a:cs typeface="+mn-cs"/>
      </a:defRPr>
    </a:lvl7pPr>
    <a:lvl8pPr marL="13351297" algn="l" defTabSz="3814656" rtl="0" eaLnBrk="1" latinLnBrk="0" hangingPunct="1">
      <a:defRPr sz="5006" kern="1200">
        <a:solidFill>
          <a:schemeClr val="tx1"/>
        </a:solidFill>
        <a:latin typeface="+mn-lt"/>
        <a:ea typeface="+mn-ea"/>
        <a:cs typeface="+mn-cs"/>
      </a:defRPr>
    </a:lvl8pPr>
    <a:lvl9pPr marL="15258621" algn="l" defTabSz="3814656" rtl="0" eaLnBrk="1" latinLnBrk="0" hangingPunct="1">
      <a:defRPr sz="50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4402" y="6584530"/>
            <a:ext cx="22706410" cy="14007253"/>
          </a:xfrm>
        </p:spPr>
        <p:txBody>
          <a:bodyPr anchor="b"/>
          <a:lstStyle>
            <a:lvl1pPr algn="ctr">
              <a:defRPr sz="14899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1131956"/>
            <a:ext cx="22706410" cy="9713804"/>
          </a:xfrm>
        </p:spPr>
        <p:txBody>
          <a:bodyPr/>
          <a:lstStyle>
            <a:lvl1pPr marL="0" indent="0" algn="ctr">
              <a:buNone/>
              <a:defRPr sz="5960"/>
            </a:lvl1pPr>
            <a:lvl2pPr marL="1135319" indent="0" algn="ctr">
              <a:buNone/>
              <a:defRPr sz="4966"/>
            </a:lvl2pPr>
            <a:lvl3pPr marL="2270638" indent="0" algn="ctr">
              <a:buNone/>
              <a:defRPr sz="4470"/>
            </a:lvl3pPr>
            <a:lvl4pPr marL="3405957" indent="0" algn="ctr">
              <a:buNone/>
              <a:defRPr sz="3973"/>
            </a:lvl4pPr>
            <a:lvl5pPr marL="4541276" indent="0" algn="ctr">
              <a:buNone/>
              <a:defRPr sz="3973"/>
            </a:lvl5pPr>
            <a:lvl6pPr marL="5676595" indent="0" algn="ctr">
              <a:buNone/>
              <a:defRPr sz="3973"/>
            </a:lvl6pPr>
            <a:lvl7pPr marL="6811914" indent="0" algn="ctr">
              <a:buNone/>
              <a:defRPr sz="3973"/>
            </a:lvl7pPr>
            <a:lvl8pPr marL="7947233" indent="0" algn="ctr">
              <a:buNone/>
              <a:defRPr sz="3973"/>
            </a:lvl8pPr>
            <a:lvl9pPr marL="9082552" indent="0" algn="ctr">
              <a:buNone/>
              <a:defRPr sz="3973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2198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14779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3" y="10030466"/>
            <a:ext cx="26112371" cy="16736057"/>
          </a:xfrm>
        </p:spPr>
        <p:txBody>
          <a:bodyPr anchor="b"/>
          <a:lstStyle>
            <a:lvl1pPr>
              <a:defRPr sz="14899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3" y="26924853"/>
            <a:ext cx="26112371" cy="8801097"/>
          </a:xfrm>
        </p:spPr>
        <p:txBody>
          <a:bodyPr/>
          <a:lstStyle>
            <a:lvl1pPr marL="0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1pPr>
            <a:lvl2pPr marL="1135319" indent="0">
              <a:buNone/>
              <a:defRPr sz="4966">
                <a:solidFill>
                  <a:schemeClr val="tx1">
                    <a:tint val="75000"/>
                  </a:schemeClr>
                </a:solidFill>
              </a:defRPr>
            </a:lvl2pPr>
            <a:lvl3pPr marL="2270638" indent="0">
              <a:buNone/>
              <a:defRPr sz="4470">
                <a:solidFill>
                  <a:schemeClr val="tx1">
                    <a:tint val="75000"/>
                  </a:schemeClr>
                </a:solidFill>
              </a:defRPr>
            </a:lvl3pPr>
            <a:lvl4pPr marL="3405957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4pPr>
            <a:lvl5pPr marL="4541276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5pPr>
            <a:lvl6pPr marL="5676595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6pPr>
            <a:lvl7pPr marL="6811914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7pPr>
            <a:lvl8pPr marL="7947233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8pPr>
            <a:lvl9pPr marL="9082552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9435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0710333"/>
            <a:ext cx="12866966" cy="25527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0710333"/>
            <a:ext cx="12866966" cy="25527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523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142070"/>
            <a:ext cx="26112371" cy="77766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5" y="9862823"/>
            <a:ext cx="12807833" cy="4833617"/>
          </a:xfrm>
        </p:spPr>
        <p:txBody>
          <a:bodyPr anchor="b"/>
          <a:lstStyle>
            <a:lvl1pPr marL="0" indent="0">
              <a:buNone/>
              <a:defRPr sz="5960" b="1"/>
            </a:lvl1pPr>
            <a:lvl2pPr marL="1135319" indent="0">
              <a:buNone/>
              <a:defRPr sz="4966" b="1"/>
            </a:lvl2pPr>
            <a:lvl3pPr marL="2270638" indent="0">
              <a:buNone/>
              <a:defRPr sz="4470" b="1"/>
            </a:lvl3pPr>
            <a:lvl4pPr marL="3405957" indent="0">
              <a:buNone/>
              <a:defRPr sz="3973" b="1"/>
            </a:lvl4pPr>
            <a:lvl5pPr marL="4541276" indent="0">
              <a:buNone/>
              <a:defRPr sz="3973" b="1"/>
            </a:lvl5pPr>
            <a:lvl6pPr marL="5676595" indent="0">
              <a:buNone/>
              <a:defRPr sz="3973" b="1"/>
            </a:lvl6pPr>
            <a:lvl7pPr marL="6811914" indent="0">
              <a:buNone/>
              <a:defRPr sz="3973" b="1"/>
            </a:lvl7pPr>
            <a:lvl8pPr marL="7947233" indent="0">
              <a:buNone/>
              <a:defRPr sz="3973" b="1"/>
            </a:lvl8pPr>
            <a:lvl9pPr marL="9082552" indent="0">
              <a:buNone/>
              <a:defRPr sz="397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5" y="14696440"/>
            <a:ext cx="12807833" cy="21616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7" y="9862823"/>
            <a:ext cx="12870909" cy="4833617"/>
          </a:xfrm>
        </p:spPr>
        <p:txBody>
          <a:bodyPr anchor="b"/>
          <a:lstStyle>
            <a:lvl1pPr marL="0" indent="0">
              <a:buNone/>
              <a:defRPr sz="5960" b="1"/>
            </a:lvl1pPr>
            <a:lvl2pPr marL="1135319" indent="0">
              <a:buNone/>
              <a:defRPr sz="4966" b="1"/>
            </a:lvl2pPr>
            <a:lvl3pPr marL="2270638" indent="0">
              <a:buNone/>
              <a:defRPr sz="4470" b="1"/>
            </a:lvl3pPr>
            <a:lvl4pPr marL="3405957" indent="0">
              <a:buNone/>
              <a:defRPr sz="3973" b="1"/>
            </a:lvl4pPr>
            <a:lvl5pPr marL="4541276" indent="0">
              <a:buNone/>
              <a:defRPr sz="3973" b="1"/>
            </a:lvl5pPr>
            <a:lvl6pPr marL="5676595" indent="0">
              <a:buNone/>
              <a:defRPr sz="3973" b="1"/>
            </a:lvl6pPr>
            <a:lvl7pPr marL="6811914" indent="0">
              <a:buNone/>
              <a:defRPr sz="3973" b="1"/>
            </a:lvl7pPr>
            <a:lvl8pPr marL="7947233" indent="0">
              <a:buNone/>
              <a:defRPr sz="3973" b="1"/>
            </a:lvl8pPr>
            <a:lvl9pPr marL="9082552" indent="0">
              <a:buNone/>
              <a:defRPr sz="397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7" y="14696440"/>
            <a:ext cx="12870909" cy="21616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888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01195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375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6" y="2682240"/>
            <a:ext cx="9764543" cy="9387840"/>
          </a:xfrm>
        </p:spPr>
        <p:txBody>
          <a:bodyPr anchor="b"/>
          <a:lstStyle>
            <a:lvl1pPr>
              <a:defRPr sz="7946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5792896"/>
            <a:ext cx="15326827" cy="28591933"/>
          </a:xfrm>
        </p:spPr>
        <p:txBody>
          <a:bodyPr/>
          <a:lstStyle>
            <a:lvl1pPr>
              <a:defRPr sz="7946"/>
            </a:lvl1pPr>
            <a:lvl2pPr>
              <a:defRPr sz="6953"/>
            </a:lvl2pPr>
            <a:lvl3pPr>
              <a:defRPr sz="5960"/>
            </a:lvl3pPr>
            <a:lvl4pPr>
              <a:defRPr sz="4966"/>
            </a:lvl4pPr>
            <a:lvl5pPr>
              <a:defRPr sz="4966"/>
            </a:lvl5pPr>
            <a:lvl6pPr>
              <a:defRPr sz="4966"/>
            </a:lvl6pPr>
            <a:lvl7pPr>
              <a:defRPr sz="4966"/>
            </a:lvl7pPr>
            <a:lvl8pPr>
              <a:defRPr sz="4966"/>
            </a:lvl8pPr>
            <a:lvl9pPr>
              <a:defRPr sz="496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6" y="12070080"/>
            <a:ext cx="9764543" cy="22361316"/>
          </a:xfrm>
        </p:spPr>
        <p:txBody>
          <a:bodyPr/>
          <a:lstStyle>
            <a:lvl1pPr marL="0" indent="0">
              <a:buNone/>
              <a:defRPr sz="3973"/>
            </a:lvl1pPr>
            <a:lvl2pPr marL="1135319" indent="0">
              <a:buNone/>
              <a:defRPr sz="3476"/>
            </a:lvl2pPr>
            <a:lvl3pPr marL="2270638" indent="0">
              <a:buNone/>
              <a:defRPr sz="2980"/>
            </a:lvl3pPr>
            <a:lvl4pPr marL="3405957" indent="0">
              <a:buNone/>
              <a:defRPr sz="2483"/>
            </a:lvl4pPr>
            <a:lvl5pPr marL="4541276" indent="0">
              <a:buNone/>
              <a:defRPr sz="2483"/>
            </a:lvl5pPr>
            <a:lvl6pPr marL="5676595" indent="0">
              <a:buNone/>
              <a:defRPr sz="2483"/>
            </a:lvl6pPr>
            <a:lvl7pPr marL="6811914" indent="0">
              <a:buNone/>
              <a:defRPr sz="2483"/>
            </a:lvl7pPr>
            <a:lvl8pPr marL="7947233" indent="0">
              <a:buNone/>
              <a:defRPr sz="2483"/>
            </a:lvl8pPr>
            <a:lvl9pPr marL="9082552" indent="0">
              <a:buNone/>
              <a:defRPr sz="248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28314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6" y="2682240"/>
            <a:ext cx="9764543" cy="9387840"/>
          </a:xfrm>
        </p:spPr>
        <p:txBody>
          <a:bodyPr anchor="b"/>
          <a:lstStyle>
            <a:lvl1pPr>
              <a:defRPr sz="7946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70909" y="5792896"/>
            <a:ext cx="15326827" cy="28591933"/>
          </a:xfrm>
        </p:spPr>
        <p:txBody>
          <a:bodyPr/>
          <a:lstStyle>
            <a:lvl1pPr marL="0" indent="0">
              <a:buNone/>
              <a:defRPr sz="7946"/>
            </a:lvl1pPr>
            <a:lvl2pPr marL="1135319" indent="0">
              <a:buNone/>
              <a:defRPr sz="6953"/>
            </a:lvl2pPr>
            <a:lvl3pPr marL="2270638" indent="0">
              <a:buNone/>
              <a:defRPr sz="5960"/>
            </a:lvl3pPr>
            <a:lvl4pPr marL="3405957" indent="0">
              <a:buNone/>
              <a:defRPr sz="4966"/>
            </a:lvl4pPr>
            <a:lvl5pPr marL="4541276" indent="0">
              <a:buNone/>
              <a:defRPr sz="4966"/>
            </a:lvl5pPr>
            <a:lvl6pPr marL="5676595" indent="0">
              <a:buNone/>
              <a:defRPr sz="4966"/>
            </a:lvl6pPr>
            <a:lvl7pPr marL="6811914" indent="0">
              <a:buNone/>
              <a:defRPr sz="4966"/>
            </a:lvl7pPr>
            <a:lvl8pPr marL="7947233" indent="0">
              <a:buNone/>
              <a:defRPr sz="4966"/>
            </a:lvl8pPr>
            <a:lvl9pPr marL="9082552" indent="0">
              <a:buNone/>
              <a:defRPr sz="4966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6" y="12070080"/>
            <a:ext cx="9764543" cy="22361316"/>
          </a:xfrm>
        </p:spPr>
        <p:txBody>
          <a:bodyPr/>
          <a:lstStyle>
            <a:lvl1pPr marL="0" indent="0">
              <a:buNone/>
              <a:defRPr sz="3973"/>
            </a:lvl1pPr>
            <a:lvl2pPr marL="1135319" indent="0">
              <a:buNone/>
              <a:defRPr sz="3476"/>
            </a:lvl2pPr>
            <a:lvl3pPr marL="2270638" indent="0">
              <a:buNone/>
              <a:defRPr sz="2980"/>
            </a:lvl3pPr>
            <a:lvl4pPr marL="3405957" indent="0">
              <a:buNone/>
              <a:defRPr sz="2483"/>
            </a:lvl4pPr>
            <a:lvl5pPr marL="4541276" indent="0">
              <a:buNone/>
              <a:defRPr sz="2483"/>
            </a:lvl5pPr>
            <a:lvl6pPr marL="5676595" indent="0">
              <a:buNone/>
              <a:defRPr sz="2483"/>
            </a:lvl6pPr>
            <a:lvl7pPr marL="6811914" indent="0">
              <a:buNone/>
              <a:defRPr sz="2483"/>
            </a:lvl7pPr>
            <a:lvl8pPr marL="7947233" indent="0">
              <a:buNone/>
              <a:defRPr sz="2483"/>
            </a:lvl8pPr>
            <a:lvl9pPr marL="9082552" indent="0">
              <a:buNone/>
              <a:defRPr sz="248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096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116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699" y="2142067"/>
            <a:ext cx="6528093" cy="340961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1" y="2142067"/>
            <a:ext cx="19205838" cy="340961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44271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142070"/>
            <a:ext cx="26112371" cy="7776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0710333"/>
            <a:ext cx="26112371" cy="2552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7290589"/>
            <a:ext cx="6811923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BEE25-FEA1-418E-A4EF-EC24044AEC5D}" type="datetimeFigureOut">
              <a:rPr lang="en-IE" smtClean="0"/>
              <a:t>10/03/2018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7290589"/>
            <a:ext cx="10217884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7290589"/>
            <a:ext cx="6811923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46FA3-2857-4738-81B3-B30E52BA17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48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2270638" rtl="0" eaLnBrk="1" latinLnBrk="0" hangingPunct="1">
        <a:lnSpc>
          <a:spcPct val="90000"/>
        </a:lnSpc>
        <a:spcBef>
          <a:spcPct val="0"/>
        </a:spcBef>
        <a:buNone/>
        <a:defRPr sz="109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7660" indent="-567660" algn="l" defTabSz="2270638" rtl="0" eaLnBrk="1" latinLnBrk="0" hangingPunct="1">
        <a:lnSpc>
          <a:spcPct val="90000"/>
        </a:lnSpc>
        <a:spcBef>
          <a:spcPts val="2483"/>
        </a:spcBef>
        <a:buFont typeface="Arial" panose="020B0604020202020204" pitchFamily="34" charset="0"/>
        <a:buChar char="•"/>
        <a:defRPr sz="6953" kern="1200">
          <a:solidFill>
            <a:schemeClr val="tx1"/>
          </a:solidFill>
          <a:latin typeface="+mn-lt"/>
          <a:ea typeface="+mn-ea"/>
          <a:cs typeface="+mn-cs"/>
        </a:defRPr>
      </a:lvl1pPr>
      <a:lvl2pPr marL="1702979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2838298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966" kern="1200">
          <a:solidFill>
            <a:schemeClr val="tx1"/>
          </a:solidFill>
          <a:latin typeface="+mn-lt"/>
          <a:ea typeface="+mn-ea"/>
          <a:cs typeface="+mn-cs"/>
        </a:defRPr>
      </a:lvl3pPr>
      <a:lvl4pPr marL="3973617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5108936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6244255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574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4893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212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19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38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57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76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95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914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233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552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50"/>
          <p:cNvCxnSpPr/>
          <p:nvPr/>
        </p:nvCxnSpPr>
        <p:spPr>
          <a:xfrm flipH="1">
            <a:off x="11261385" y="33973263"/>
            <a:ext cx="19127" cy="979777"/>
          </a:xfrm>
          <a:prstGeom prst="line">
            <a:avLst/>
          </a:prstGeom>
          <a:ln w="1270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1004729"/>
              </p:ext>
            </p:extLst>
          </p:nvPr>
        </p:nvGraphicFramePr>
        <p:xfrm>
          <a:off x="1718482" y="22528472"/>
          <a:ext cx="27801817" cy="13213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16432" y="974709"/>
            <a:ext cx="28703867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000" b="1" dirty="0"/>
              <a:t>The use of </a:t>
            </a:r>
            <a:r>
              <a:rPr lang="en-IE" sz="10000" b="1" dirty="0">
                <a:solidFill>
                  <a:srgbClr val="0070C0"/>
                </a:solidFill>
              </a:rPr>
              <a:t>“p values”, </a:t>
            </a:r>
            <a:r>
              <a:rPr lang="en-IE" sz="10000" b="1" dirty="0">
                <a:solidFill>
                  <a:schemeClr val="accent2">
                    <a:lumMod val="75000"/>
                  </a:schemeClr>
                </a:solidFill>
              </a:rPr>
              <a:t>“statistical significance” </a:t>
            </a:r>
            <a:r>
              <a:rPr lang="en-IE" sz="10000" b="1" dirty="0"/>
              <a:t>and </a:t>
            </a:r>
            <a:r>
              <a:rPr lang="en-IE" sz="10000" b="1" dirty="0">
                <a:solidFill>
                  <a:srgbClr val="CC0099"/>
                </a:solidFill>
              </a:rPr>
              <a:t>“confidence intervals” </a:t>
            </a:r>
            <a:r>
              <a:rPr lang="en-IE" sz="10000" b="1" dirty="0"/>
              <a:t>in a major epidemiological journal (1997 – 2017) </a:t>
            </a:r>
            <a:endParaRPr lang="en-IE" sz="10000" b="1" dirty="0" smtClean="0"/>
          </a:p>
          <a:p>
            <a:r>
              <a:rPr lang="en-IE" sz="4200" dirty="0" smtClean="0"/>
              <a:t>Locksley. L. </a:t>
            </a:r>
            <a:r>
              <a:rPr lang="en-IE" sz="4200" dirty="0" err="1" smtClean="0"/>
              <a:t>McV</a:t>
            </a:r>
            <a:r>
              <a:rPr lang="en-IE" sz="4200" dirty="0" smtClean="0"/>
              <a:t>. Messam</a:t>
            </a:r>
            <a:r>
              <a:rPr lang="en-IE" sz="4200" b="1" baseline="30000" dirty="0"/>
              <a:t>1</a:t>
            </a:r>
            <a:r>
              <a:rPr lang="en-IE" sz="4200" dirty="0" smtClean="0"/>
              <a:t>,</a:t>
            </a:r>
            <a:r>
              <a:rPr lang="en-IE" sz="4200" baseline="30000" dirty="0" smtClean="0"/>
              <a:t> </a:t>
            </a:r>
            <a:r>
              <a:rPr lang="en-IE" sz="4200" dirty="0" smtClean="0"/>
              <a:t> Hsin-Yi Weng</a:t>
            </a:r>
            <a:r>
              <a:rPr lang="en-IE" sz="4200" b="1" baseline="30000" dirty="0" smtClean="0"/>
              <a:t>2</a:t>
            </a:r>
            <a:r>
              <a:rPr lang="en-IE" sz="4200" dirty="0" smtClean="0"/>
              <a:t>, Nicole W. Y. Rosenberger</a:t>
            </a:r>
            <a:r>
              <a:rPr lang="en-IE" sz="4200" b="1" baseline="30000" dirty="0"/>
              <a:t>1</a:t>
            </a:r>
            <a:r>
              <a:rPr lang="en-IE" sz="4200" dirty="0" smtClean="0"/>
              <a:t>, </a:t>
            </a:r>
            <a:r>
              <a:rPr lang="en-IE" sz="4200" dirty="0" err="1" smtClean="0"/>
              <a:t>Zhi</a:t>
            </a:r>
            <a:r>
              <a:rPr lang="en-IE" sz="4200" dirty="0" smtClean="0"/>
              <a:t> </a:t>
            </a:r>
            <a:r>
              <a:rPr lang="en-IE" sz="4200" dirty="0" err="1" smtClean="0"/>
              <a:t>Hao</a:t>
            </a:r>
            <a:r>
              <a:rPr lang="en-IE" sz="4200" dirty="0"/>
              <a:t> </a:t>
            </a:r>
            <a:r>
              <a:rPr lang="en-IE" sz="4200" dirty="0" smtClean="0"/>
              <a:t>Tan</a:t>
            </a:r>
            <a:r>
              <a:rPr lang="en-IE" sz="4200" b="1" baseline="30000" dirty="0" smtClean="0"/>
              <a:t>1</a:t>
            </a:r>
            <a:r>
              <a:rPr lang="en-IE" sz="4200" dirty="0" smtClean="0"/>
              <a:t>, Stephanie </a:t>
            </a:r>
            <a:r>
              <a:rPr lang="en-IE" sz="4200" dirty="0"/>
              <a:t>D. M</a:t>
            </a:r>
            <a:r>
              <a:rPr lang="en-IE" sz="4200" dirty="0" smtClean="0"/>
              <a:t>. Payet</a:t>
            </a:r>
            <a:r>
              <a:rPr lang="en-IE" sz="4200" b="1" baseline="30000" dirty="0"/>
              <a:t>1</a:t>
            </a:r>
            <a:r>
              <a:rPr lang="en-IE" sz="4200" dirty="0" smtClean="0"/>
              <a:t>, Mahishi Santbakshsing</a:t>
            </a:r>
            <a:r>
              <a:rPr lang="en-IE" sz="4200" b="1" baseline="30000" dirty="0" smtClean="0"/>
              <a:t>1</a:t>
            </a:r>
          </a:p>
          <a:p>
            <a:r>
              <a:rPr lang="en-IE" sz="3500" i="1" baseline="30000" dirty="0" smtClean="0"/>
              <a:t>1</a:t>
            </a:r>
            <a:r>
              <a:rPr lang="en-IE" sz="3500" i="1" dirty="0" smtClean="0"/>
              <a:t>School </a:t>
            </a:r>
            <a:r>
              <a:rPr lang="en-IE" sz="3500" i="1" dirty="0"/>
              <a:t>of Veterinary Medicine, University College Dublin, Dublin, </a:t>
            </a:r>
            <a:r>
              <a:rPr lang="en-IE" sz="3500" i="1" dirty="0" smtClean="0"/>
              <a:t>Ireland, </a:t>
            </a:r>
            <a:r>
              <a:rPr lang="en-IE" sz="3500" i="1" baseline="30000" dirty="0" smtClean="0"/>
              <a:t>2</a:t>
            </a:r>
            <a:r>
              <a:rPr lang="en-IE" sz="3500" i="1" dirty="0" smtClean="0"/>
              <a:t>College of </a:t>
            </a:r>
            <a:r>
              <a:rPr lang="en-IE" sz="3500" i="1" dirty="0"/>
              <a:t>Veterinary Medicine, </a:t>
            </a:r>
            <a:r>
              <a:rPr lang="en-IE" sz="3500" i="1" dirty="0" smtClean="0"/>
              <a:t>Purdue University, West Lafayette, Indiana, USA</a:t>
            </a:r>
            <a:endParaRPr lang="en-IE" sz="10000" b="1" dirty="0"/>
          </a:p>
        </p:txBody>
      </p:sp>
      <p:sp>
        <p:nvSpPr>
          <p:cNvPr id="3" name="Rectangle 2"/>
          <p:cNvSpPr/>
          <p:nvPr/>
        </p:nvSpPr>
        <p:spPr>
          <a:xfrm>
            <a:off x="816432" y="7859486"/>
            <a:ext cx="13493928" cy="61114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E" dirty="0" smtClean="0">
              <a:solidFill>
                <a:schemeClr val="tx1"/>
              </a:solidFill>
            </a:endParaRPr>
          </a:p>
          <a:p>
            <a:r>
              <a:rPr lang="en-IE" sz="7500" dirty="0" smtClean="0">
                <a:solidFill>
                  <a:schemeClr val="tx1"/>
                </a:solidFill>
              </a:rPr>
              <a:t>Introduction:</a:t>
            </a:r>
          </a:p>
          <a:p>
            <a:r>
              <a:rPr lang="en-IE" sz="5000" b="1" dirty="0" smtClean="0">
                <a:solidFill>
                  <a:srgbClr val="0070C0"/>
                </a:solidFill>
              </a:rPr>
              <a:t>P values </a:t>
            </a:r>
            <a:r>
              <a:rPr lang="en-IE" sz="5000" dirty="0" smtClean="0">
                <a:solidFill>
                  <a:schemeClr val="tx1"/>
                </a:solidFill>
              </a:rPr>
              <a:t>and</a:t>
            </a:r>
            <a:r>
              <a:rPr lang="en-IE" sz="5000" b="1" dirty="0" smtClean="0">
                <a:solidFill>
                  <a:srgbClr val="0070C0"/>
                </a:solidFill>
              </a:rPr>
              <a:t> </a:t>
            </a:r>
            <a:r>
              <a:rPr lang="en-IE" sz="5000" b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IE" sz="5000" b="1" dirty="0" smtClean="0">
                <a:solidFill>
                  <a:schemeClr val="accent2">
                    <a:lumMod val="75000"/>
                  </a:schemeClr>
                </a:solidFill>
              </a:rPr>
              <a:t>tatistical significance: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4500" dirty="0" smtClean="0">
                <a:solidFill>
                  <a:schemeClr val="tx1"/>
                </a:solidFill>
              </a:rPr>
              <a:t>Used frequently to indicate importance of scientific findings (biomedical sciences)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4500" dirty="0" smtClean="0">
                <a:solidFill>
                  <a:schemeClr val="tx1"/>
                </a:solidFill>
              </a:rPr>
              <a:t>Flawed, but used more often than </a:t>
            </a:r>
            <a:r>
              <a:rPr lang="en-IE" sz="4500" b="1" dirty="0" smtClean="0">
                <a:solidFill>
                  <a:srgbClr val="CC0099"/>
                </a:solidFill>
              </a:rPr>
              <a:t>confidence intervals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4500" dirty="0" smtClean="0">
                <a:solidFill>
                  <a:schemeClr val="tx1"/>
                </a:solidFill>
              </a:rPr>
              <a:t>Much criticised in human literature, though not </a:t>
            </a:r>
            <a:r>
              <a:rPr lang="en-IE" sz="4500" smtClean="0">
                <a:solidFill>
                  <a:schemeClr val="tx1"/>
                </a:solidFill>
              </a:rPr>
              <a:t>in veterinary.</a:t>
            </a:r>
            <a:endParaRPr lang="en-IE" sz="45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4500" dirty="0" smtClean="0">
                <a:solidFill>
                  <a:schemeClr val="tx1"/>
                </a:solidFill>
              </a:rPr>
              <a:t>Frequency of use unknown in Veterinary Medicine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E" sz="30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E" sz="3000" dirty="0" smtClean="0">
              <a:solidFill>
                <a:schemeClr val="tx1"/>
              </a:solidFill>
            </a:endParaRPr>
          </a:p>
          <a:p>
            <a:endParaRPr lang="en-IE" sz="3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567660" y="7859484"/>
            <a:ext cx="13231740" cy="100333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E" sz="7500" dirty="0" smtClean="0"/>
          </a:p>
          <a:p>
            <a:endParaRPr lang="en-IE" sz="7500" dirty="0"/>
          </a:p>
          <a:p>
            <a:endParaRPr lang="en-IE" sz="7500" dirty="0" smtClean="0"/>
          </a:p>
          <a:p>
            <a:endParaRPr lang="en-IE" sz="7500" dirty="0"/>
          </a:p>
          <a:p>
            <a:endParaRPr lang="en-IE" sz="7500" dirty="0" smtClean="0"/>
          </a:p>
          <a:p>
            <a:endParaRPr lang="en-IE" sz="7500" dirty="0"/>
          </a:p>
          <a:p>
            <a:endParaRPr lang="en-IE" sz="7500" dirty="0" smtClean="0"/>
          </a:p>
          <a:p>
            <a:endParaRPr lang="en-IE" sz="7500" dirty="0" smtClean="0"/>
          </a:p>
          <a:p>
            <a:endParaRPr lang="en-IE" sz="7500" dirty="0"/>
          </a:p>
          <a:p>
            <a:endParaRPr lang="en-IE" sz="7500" dirty="0" smtClean="0"/>
          </a:p>
          <a:p>
            <a:r>
              <a:rPr lang="en-IE" sz="7500" dirty="0" smtClean="0"/>
              <a:t>Methods:</a:t>
            </a:r>
          </a:p>
          <a:p>
            <a:pPr marL="533400" indent="-533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E" sz="4500" dirty="0" smtClean="0"/>
              <a:t>985 PVM original research articles (Jan. 1997-Sept. 2017)</a:t>
            </a:r>
          </a:p>
          <a:p>
            <a:pPr marL="533400" indent="-533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E" sz="4500" dirty="0" smtClean="0"/>
              <a:t>Cluster sampling by month</a:t>
            </a:r>
          </a:p>
          <a:p>
            <a:pPr marL="533400" indent="-533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E" sz="4500" dirty="0" smtClean="0"/>
              <a:t>Abstracts, results (text) and discussion sections searched</a:t>
            </a:r>
          </a:p>
          <a:p>
            <a:pPr marL="533400" indent="-533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E" sz="4500" dirty="0" smtClean="0"/>
              <a:t>Keywords: </a:t>
            </a:r>
            <a:r>
              <a:rPr lang="en-IE" sz="4500" b="1" dirty="0" smtClean="0">
                <a:solidFill>
                  <a:srgbClr val="0070C0"/>
                </a:solidFill>
              </a:rPr>
              <a:t>“p”, </a:t>
            </a:r>
            <a:r>
              <a:rPr lang="en-IE" sz="4500" b="1" dirty="0" smtClean="0">
                <a:solidFill>
                  <a:schemeClr val="accent2">
                    <a:lumMod val="75000"/>
                  </a:schemeClr>
                </a:solidFill>
              </a:rPr>
              <a:t>“significance significant significantly”, </a:t>
            </a:r>
            <a:r>
              <a:rPr lang="en-IE" sz="4500" b="1" dirty="0" smtClean="0">
                <a:solidFill>
                  <a:srgbClr val="CC0099"/>
                </a:solidFill>
              </a:rPr>
              <a:t>“CI C. I. CL. C. L. confidence”</a:t>
            </a:r>
          </a:p>
          <a:p>
            <a:pPr marL="533400" indent="-533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E" sz="4500" dirty="0" smtClean="0"/>
              <a:t>GEE - estimate prevalence of use each term by section</a:t>
            </a:r>
          </a:p>
          <a:p>
            <a:pPr marL="533400" indent="-533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E" sz="4500" dirty="0" smtClean="0"/>
              <a:t>Mixed Logistic regression to compare odds of usage </a:t>
            </a:r>
            <a:r>
              <a:rPr lang="en-IE" sz="4500" dirty="0" smtClean="0">
                <a:solidFill>
                  <a:schemeClr val="tx1"/>
                </a:solidFill>
              </a:rPr>
              <a:t>(</a:t>
            </a:r>
            <a:r>
              <a:rPr lang="en-IE" sz="4500" b="1" dirty="0" smtClean="0">
                <a:solidFill>
                  <a:schemeClr val="accent2">
                    <a:lumMod val="75000"/>
                  </a:schemeClr>
                </a:solidFill>
              </a:rPr>
              <a:t>“</a:t>
            </a:r>
            <a:r>
              <a:rPr lang="en-IE" sz="4500" b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IE" sz="4500" b="1" dirty="0" smtClean="0">
                <a:solidFill>
                  <a:schemeClr val="accent2">
                    <a:lumMod val="75000"/>
                  </a:schemeClr>
                </a:solidFill>
              </a:rPr>
              <a:t>ignificance…”</a:t>
            </a:r>
            <a:r>
              <a:rPr lang="en-IE" sz="4500" b="1" dirty="0" smtClean="0">
                <a:solidFill>
                  <a:srgbClr val="FFC000"/>
                </a:solidFill>
              </a:rPr>
              <a:t> </a:t>
            </a:r>
            <a:r>
              <a:rPr lang="en-IE" sz="4500" dirty="0" smtClean="0"/>
              <a:t>vs. </a:t>
            </a:r>
            <a:r>
              <a:rPr lang="en-IE" sz="4500" b="1" dirty="0" smtClean="0">
                <a:solidFill>
                  <a:srgbClr val="CC0099"/>
                </a:solidFill>
              </a:rPr>
              <a:t>“CI…” </a:t>
            </a:r>
            <a:r>
              <a:rPr lang="en-IE" sz="4500" dirty="0" smtClean="0"/>
              <a:t>and </a:t>
            </a:r>
            <a:r>
              <a:rPr lang="en-IE" sz="4500" b="1" dirty="0" smtClean="0">
                <a:solidFill>
                  <a:srgbClr val="0070C0"/>
                </a:solidFill>
              </a:rPr>
              <a:t>“p”</a:t>
            </a:r>
            <a:r>
              <a:rPr lang="en-IE" sz="4500" dirty="0" smtClean="0"/>
              <a:t> vs. </a:t>
            </a:r>
            <a:r>
              <a:rPr lang="en-IE" sz="4500" b="1" dirty="0" smtClean="0">
                <a:solidFill>
                  <a:srgbClr val="CC0099"/>
                </a:solidFill>
              </a:rPr>
              <a:t>“CI…”</a:t>
            </a:r>
            <a:r>
              <a:rPr lang="en-IE" sz="4500" dirty="0" smtClean="0"/>
              <a:t>)</a:t>
            </a:r>
          </a:p>
          <a:p>
            <a:pPr marL="533400" indent="-533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E" sz="4500" dirty="0" smtClean="0"/>
              <a:t>Join Point for trends</a:t>
            </a:r>
          </a:p>
          <a:p>
            <a:endParaRPr lang="en-IE" sz="4400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 smtClean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 smtClean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 smtClean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 smtClean="0"/>
          </a:p>
          <a:p>
            <a:endParaRPr lang="en-IE" sz="3000" dirty="0" smtClean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 smtClean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 smtClean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 smtClean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 smtClean="0"/>
          </a:p>
          <a:p>
            <a:endParaRPr lang="en-IE" sz="3000" dirty="0"/>
          </a:p>
          <a:p>
            <a:endParaRPr lang="en-IE" sz="3200" dirty="0" smtClean="0"/>
          </a:p>
          <a:p>
            <a:endParaRPr lang="en-IE" sz="3200" dirty="0"/>
          </a:p>
          <a:p>
            <a:endParaRPr lang="en-IE" sz="3200" dirty="0" smtClean="0"/>
          </a:p>
          <a:p>
            <a:endParaRPr lang="en-IE" sz="3200" dirty="0"/>
          </a:p>
          <a:p>
            <a:endParaRPr lang="en-IE" sz="3200" dirty="0" smtClean="0"/>
          </a:p>
          <a:p>
            <a:endParaRPr lang="en-IE" sz="3200" dirty="0"/>
          </a:p>
          <a:p>
            <a:endParaRPr lang="en-IE" sz="3200" dirty="0" smtClean="0"/>
          </a:p>
          <a:p>
            <a:endParaRPr lang="en-IE" sz="3200" dirty="0"/>
          </a:p>
          <a:p>
            <a:endParaRPr lang="en-IE" sz="3200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IE" sz="3000" dirty="0"/>
          </a:p>
        </p:txBody>
      </p:sp>
      <p:sp>
        <p:nvSpPr>
          <p:cNvPr id="7" name="Rectangle 6"/>
          <p:cNvSpPr/>
          <p:nvPr/>
        </p:nvSpPr>
        <p:spPr>
          <a:xfrm>
            <a:off x="816431" y="14482893"/>
            <a:ext cx="13493928" cy="34099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3600" dirty="0" smtClean="0">
              <a:solidFill>
                <a:prstClr val="black"/>
              </a:solidFill>
            </a:endParaRPr>
          </a:p>
          <a:p>
            <a:endParaRPr lang="en-IE" sz="7500" dirty="0" smtClean="0">
              <a:solidFill>
                <a:prstClr val="black"/>
              </a:solidFill>
            </a:endParaRPr>
          </a:p>
          <a:p>
            <a:r>
              <a:rPr lang="en-IE" sz="7500" dirty="0" smtClean="0">
                <a:solidFill>
                  <a:prstClr val="black"/>
                </a:solidFill>
              </a:rPr>
              <a:t>Aims: </a:t>
            </a:r>
          </a:p>
          <a:p>
            <a:r>
              <a:rPr lang="en-IE" sz="4500" dirty="0" smtClean="0">
                <a:solidFill>
                  <a:prstClr val="black"/>
                </a:solidFill>
              </a:rPr>
              <a:t>Compare </a:t>
            </a:r>
            <a:r>
              <a:rPr lang="en-IE" sz="4500" dirty="0">
                <a:solidFill>
                  <a:prstClr val="black"/>
                </a:solidFill>
              </a:rPr>
              <a:t>prevalence and trends in use  of </a:t>
            </a:r>
            <a:r>
              <a:rPr lang="en-IE" sz="4500" b="1" dirty="0" smtClean="0">
                <a:solidFill>
                  <a:srgbClr val="0070C0"/>
                </a:solidFill>
              </a:rPr>
              <a:t>p values, </a:t>
            </a:r>
            <a:r>
              <a:rPr lang="en-IE" sz="4500" b="1" dirty="0" smtClean="0">
                <a:solidFill>
                  <a:schemeClr val="accent2">
                    <a:lumMod val="75000"/>
                  </a:schemeClr>
                </a:solidFill>
              </a:rPr>
              <a:t>statistical significance </a:t>
            </a:r>
            <a:r>
              <a:rPr lang="en-IE" sz="4500" dirty="0" smtClean="0">
                <a:solidFill>
                  <a:schemeClr val="tx1"/>
                </a:solidFill>
              </a:rPr>
              <a:t>and</a:t>
            </a:r>
            <a:r>
              <a:rPr lang="en-IE" sz="45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E" sz="4500" b="1" dirty="0" smtClean="0">
                <a:solidFill>
                  <a:srgbClr val="CC0099"/>
                </a:solidFill>
              </a:rPr>
              <a:t>confidence intervals </a:t>
            </a:r>
            <a:r>
              <a:rPr lang="en-IE" sz="4500" dirty="0">
                <a:solidFill>
                  <a:prstClr val="black"/>
                </a:solidFill>
              </a:rPr>
              <a:t>in Preventive Veterinary </a:t>
            </a:r>
            <a:r>
              <a:rPr lang="en-IE" sz="4500" dirty="0" smtClean="0">
                <a:solidFill>
                  <a:prstClr val="black"/>
                </a:solidFill>
              </a:rPr>
              <a:t>Medicine (PVM)</a:t>
            </a:r>
            <a:endParaRPr lang="en-IE" sz="4500" dirty="0"/>
          </a:p>
          <a:p>
            <a:pPr algn="ctr"/>
            <a:endParaRPr lang="en-IE" dirty="0">
              <a:solidFill>
                <a:prstClr val="black"/>
              </a:solidFill>
            </a:endParaRPr>
          </a:p>
          <a:p>
            <a:pPr algn="ctr"/>
            <a:r>
              <a:rPr lang="en-IE" dirty="0" smtClean="0"/>
              <a:t> </a:t>
            </a:r>
            <a:endParaRPr lang="en-IE" dirty="0"/>
          </a:p>
        </p:txBody>
      </p:sp>
      <p:sp>
        <p:nvSpPr>
          <p:cNvPr id="9" name="Rectangle 8"/>
          <p:cNvSpPr/>
          <p:nvPr/>
        </p:nvSpPr>
        <p:spPr>
          <a:xfrm>
            <a:off x="2543688" y="27684014"/>
            <a:ext cx="3125845" cy="8686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5000" b="1" dirty="0" smtClean="0">
                <a:solidFill>
                  <a:schemeClr val="tx1"/>
                </a:solidFill>
              </a:rPr>
              <a:t>Abstract</a:t>
            </a:r>
            <a:endParaRPr lang="en-IE" sz="50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04761" y="27684014"/>
            <a:ext cx="3384586" cy="8631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5000" b="1" dirty="0" smtClean="0">
                <a:solidFill>
                  <a:schemeClr val="tx1"/>
                </a:solidFill>
              </a:rPr>
              <a:t>Results</a:t>
            </a:r>
            <a:endParaRPr lang="en-IE" sz="50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364737" y="27684014"/>
            <a:ext cx="3336178" cy="8409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5000" b="1" dirty="0" smtClean="0">
                <a:solidFill>
                  <a:schemeClr val="tx1"/>
                </a:solidFill>
              </a:rPr>
              <a:t>Discussion</a:t>
            </a:r>
            <a:endParaRPr lang="en-IE" sz="50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16432" y="36334466"/>
            <a:ext cx="27801816" cy="35423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7500" dirty="0" smtClean="0">
                <a:solidFill>
                  <a:schemeClr val="tx1"/>
                </a:solidFill>
              </a:rPr>
              <a:t>Conclusions:</a:t>
            </a:r>
          </a:p>
          <a:p>
            <a:r>
              <a:rPr lang="en-IE" sz="4500" dirty="0" smtClean="0">
                <a:solidFill>
                  <a:schemeClr val="tx1"/>
                </a:solidFill>
              </a:rPr>
              <a:t>In PVM (1997–2007), despite superiority as inferential measure, </a:t>
            </a:r>
            <a:r>
              <a:rPr lang="en-IE" sz="4500" b="1" dirty="0">
                <a:solidFill>
                  <a:srgbClr val="CC0099"/>
                </a:solidFill>
              </a:rPr>
              <a:t>c</a:t>
            </a:r>
            <a:r>
              <a:rPr lang="en-IE" sz="4500" b="1" dirty="0" smtClean="0">
                <a:solidFill>
                  <a:srgbClr val="CC0099"/>
                </a:solidFill>
              </a:rPr>
              <a:t>onfidence intervals: </a:t>
            </a:r>
            <a:r>
              <a:rPr lang="en-IE" sz="4500" dirty="0" smtClean="0">
                <a:solidFill>
                  <a:schemeClr val="tx1"/>
                </a:solidFill>
              </a:rPr>
              <a:t>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IE" sz="4500" dirty="0">
                <a:solidFill>
                  <a:schemeClr val="tx1"/>
                </a:solidFill>
              </a:rPr>
              <a:t>u</a:t>
            </a:r>
            <a:r>
              <a:rPr lang="en-IE" sz="4500" dirty="0" smtClean="0">
                <a:solidFill>
                  <a:schemeClr val="tx1"/>
                </a:solidFill>
              </a:rPr>
              <a:t>sed substantially less than</a:t>
            </a:r>
            <a:r>
              <a:rPr lang="en-IE" sz="4500" b="1" dirty="0" smtClean="0">
                <a:solidFill>
                  <a:srgbClr val="FFC000"/>
                </a:solidFill>
              </a:rPr>
              <a:t> </a:t>
            </a:r>
            <a:r>
              <a:rPr lang="en-IE" sz="4500" b="1" dirty="0" smtClean="0">
                <a:solidFill>
                  <a:schemeClr val="accent2">
                    <a:lumMod val="75000"/>
                  </a:schemeClr>
                </a:solidFill>
              </a:rPr>
              <a:t>statistical significance </a:t>
            </a:r>
            <a:r>
              <a:rPr lang="en-IE" sz="4500" dirty="0" smtClean="0">
                <a:solidFill>
                  <a:schemeClr val="tx1"/>
                </a:solidFill>
              </a:rPr>
              <a:t>in all sections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IE" sz="4500" dirty="0">
                <a:solidFill>
                  <a:schemeClr val="tx1"/>
                </a:solidFill>
              </a:rPr>
              <a:t>u</a:t>
            </a:r>
            <a:r>
              <a:rPr lang="en-IE" sz="4500" dirty="0" smtClean="0">
                <a:solidFill>
                  <a:schemeClr val="tx1"/>
                </a:solidFill>
              </a:rPr>
              <a:t>sed substantially less than </a:t>
            </a:r>
            <a:r>
              <a:rPr lang="en-IE" sz="4500" b="1" dirty="0" smtClean="0">
                <a:solidFill>
                  <a:srgbClr val="0070C0"/>
                </a:solidFill>
              </a:rPr>
              <a:t>“p values” </a:t>
            </a:r>
            <a:r>
              <a:rPr lang="en-IE" sz="4500" dirty="0" smtClean="0">
                <a:solidFill>
                  <a:schemeClr val="tx1"/>
                </a:solidFill>
              </a:rPr>
              <a:t>in results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IE" sz="45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303827" y="18312714"/>
            <a:ext cx="27314422" cy="24713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028495" y="25008495"/>
            <a:ext cx="902051" cy="898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tx1"/>
                </a:solidFill>
              </a:rPr>
              <a:t>6</a:t>
            </a:r>
            <a:r>
              <a:rPr lang="en-US" sz="5000" dirty="0" smtClean="0">
                <a:solidFill>
                  <a:schemeClr val="tx1"/>
                </a:solidFill>
              </a:rPr>
              <a:t>0</a:t>
            </a:r>
            <a:endParaRPr lang="en-US" sz="5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28496" y="26930575"/>
            <a:ext cx="902051" cy="898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 smtClean="0">
                <a:solidFill>
                  <a:schemeClr val="tx1"/>
                </a:solidFill>
              </a:rPr>
              <a:t>50</a:t>
            </a:r>
            <a:endParaRPr lang="en-US" sz="5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60156" y="28898045"/>
            <a:ext cx="902051" cy="898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tx1"/>
                </a:solidFill>
              </a:rPr>
              <a:t>4</a:t>
            </a:r>
            <a:r>
              <a:rPr lang="en-US" sz="5000" dirty="0" smtClean="0">
                <a:solidFill>
                  <a:schemeClr val="tx1"/>
                </a:solidFill>
              </a:rPr>
              <a:t>0</a:t>
            </a:r>
            <a:endParaRPr lang="en-US" sz="50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90250" y="30872627"/>
            <a:ext cx="902051" cy="898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tx1"/>
                </a:solidFill>
              </a:rPr>
              <a:t>3</a:t>
            </a:r>
            <a:r>
              <a:rPr lang="en-US" sz="5000" dirty="0" smtClean="0">
                <a:solidFill>
                  <a:schemeClr val="tx1"/>
                </a:solidFill>
              </a:rPr>
              <a:t>0</a:t>
            </a:r>
            <a:endParaRPr lang="en-US" sz="50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90251" y="32978458"/>
            <a:ext cx="902051" cy="898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tx1"/>
                </a:solidFill>
              </a:rPr>
              <a:t>2</a:t>
            </a:r>
            <a:r>
              <a:rPr lang="en-US" sz="5000" dirty="0" smtClean="0">
                <a:solidFill>
                  <a:schemeClr val="tx1"/>
                </a:solidFill>
              </a:rPr>
              <a:t>0</a:t>
            </a:r>
            <a:endParaRPr lang="en-US" sz="50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60157" y="34953040"/>
            <a:ext cx="902051" cy="898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 smtClean="0">
                <a:solidFill>
                  <a:schemeClr val="tx1"/>
                </a:solidFill>
              </a:rPr>
              <a:t>10</a:t>
            </a:r>
            <a:endParaRPr lang="en-US" sz="50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02955" y="23023237"/>
            <a:ext cx="902051" cy="898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tx1"/>
                </a:solidFill>
              </a:rPr>
              <a:t>7</a:t>
            </a:r>
            <a:r>
              <a:rPr lang="en-US" sz="5000" dirty="0" smtClean="0">
                <a:solidFill>
                  <a:schemeClr val="tx1"/>
                </a:solidFill>
              </a:rPr>
              <a:t>0</a:t>
            </a:r>
            <a:endParaRPr lang="en-US" sz="50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756400" y="23337142"/>
            <a:ext cx="0" cy="11921314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661686" y="23328653"/>
            <a:ext cx="0" cy="11929803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921719" y="19002630"/>
            <a:ext cx="3412668" cy="1059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dirty="0" smtClean="0">
                <a:solidFill>
                  <a:schemeClr val="tx1"/>
                </a:solidFill>
              </a:rPr>
              <a:t>Results:</a:t>
            </a:r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26183" y="20460807"/>
            <a:ext cx="7121236" cy="15557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5000" b="1" dirty="0" smtClean="0">
                <a:solidFill>
                  <a:schemeClr val="tx1"/>
                </a:solidFill>
              </a:rPr>
              <a:t>Period Prevalence (%) </a:t>
            </a:r>
          </a:p>
          <a:p>
            <a:pPr algn="ctr"/>
            <a:r>
              <a:rPr lang="en-IE" sz="5000" b="1" dirty="0" smtClean="0">
                <a:solidFill>
                  <a:schemeClr val="tx1"/>
                </a:solidFill>
              </a:rPr>
              <a:t>PVM (1997-2017)</a:t>
            </a:r>
            <a:endParaRPr lang="en-IE" sz="5000" b="1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8329471" y="20430327"/>
            <a:ext cx="8153399" cy="14945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5000" b="1" dirty="0" smtClean="0">
                <a:solidFill>
                  <a:schemeClr val="tx1"/>
                </a:solidFill>
              </a:rPr>
              <a:t>Prevalence Odds Ratios  </a:t>
            </a:r>
          </a:p>
          <a:p>
            <a:pPr algn="ctr"/>
            <a:r>
              <a:rPr lang="en-IE" sz="5000" b="1" dirty="0" smtClean="0">
                <a:solidFill>
                  <a:schemeClr val="tx1"/>
                </a:solidFill>
              </a:rPr>
              <a:t>(95% CI)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6431" y="18849160"/>
            <a:ext cx="27801817" cy="170024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36" name="Straight Connector 35"/>
          <p:cNvCxnSpPr/>
          <p:nvPr/>
        </p:nvCxnSpPr>
        <p:spPr>
          <a:xfrm>
            <a:off x="15209838" y="18805748"/>
            <a:ext cx="0" cy="17045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7950" y="36671250"/>
            <a:ext cx="2895600" cy="313372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3530" y="36671250"/>
            <a:ext cx="3109722" cy="3122867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 flipH="1">
            <a:off x="9973371" y="29632781"/>
            <a:ext cx="40217" cy="1519164"/>
          </a:xfrm>
          <a:prstGeom prst="line">
            <a:avLst/>
          </a:prstGeom>
          <a:ln w="127000"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9808959" y="30163110"/>
            <a:ext cx="409257" cy="392930"/>
          </a:xfrm>
          <a:prstGeom prst="ellipse">
            <a:avLst/>
          </a:prstGeom>
          <a:solidFill>
            <a:srgbClr val="CC00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7272749" y="25256142"/>
            <a:ext cx="57594" cy="1435570"/>
          </a:xfrm>
          <a:prstGeom prst="line">
            <a:avLst/>
          </a:prstGeom>
          <a:ln w="1270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7059027" y="25907066"/>
            <a:ext cx="412901" cy="409643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996105"/>
              </p:ext>
            </p:extLst>
          </p:nvPr>
        </p:nvGraphicFramePr>
        <p:xfrm>
          <a:off x="15672127" y="22780952"/>
          <a:ext cx="12731423" cy="7543800"/>
        </p:xfrm>
        <a:graphic>
          <a:graphicData uri="http://schemas.openxmlformats.org/drawingml/2006/table">
            <a:tbl>
              <a:tblPr firstRow="1" firstCol="1" bandRow="1"/>
              <a:tblGrid>
                <a:gridCol w="3845370"/>
                <a:gridCol w="2608820"/>
                <a:gridCol w="321276"/>
                <a:gridCol w="2545492"/>
                <a:gridCol w="296562"/>
                <a:gridCol w="3113903"/>
              </a:tblGrid>
              <a:tr h="332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Abstract</a:t>
                      </a:r>
                      <a:endParaRPr lang="en-IE" sz="4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endParaRPr lang="en-IE" sz="4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Discussion</a:t>
                      </a:r>
                      <a:endParaRPr lang="en-IE" sz="4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895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IE" sz="4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“Significance significant…” </a:t>
                      </a:r>
                      <a:r>
                        <a:rPr lang="en-IE" sz="4500" dirty="0" smtClean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vs</a:t>
                      </a: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indent="0" algn="ctr">
                        <a:spcAft>
                          <a:spcPts val="1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IE" sz="4500" b="1" dirty="0" smtClean="0">
                          <a:solidFill>
                            <a:srgbClr val="CC0099"/>
                          </a:solidFill>
                        </a:rPr>
                        <a:t>“CI C. I. CL. C. L.    confidence”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 </a:t>
                      </a:r>
                      <a:endParaRPr lang="en-IE" sz="45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 – 3.9)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 </a:t>
                      </a:r>
                      <a:endParaRPr lang="en-IE" sz="45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3.3 -4.9)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 </a:t>
                      </a:r>
                      <a:endParaRPr lang="en-IE" sz="45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 – 11.4)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124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1351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“p”</a:t>
                      </a:r>
                      <a:endParaRPr lang="en-IE" sz="45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vs.</a:t>
                      </a:r>
                    </a:p>
                    <a:p>
                      <a:pPr marL="0" marR="0" lvl="0" indent="0" algn="ctr" defTabSz="22706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E" sz="4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“CI C. I. CL. C. L.    confidence”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 </a:t>
                      </a:r>
                      <a:endParaRPr lang="en-IE" sz="45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 – 1.5)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 </a:t>
                      </a:r>
                      <a:endParaRPr lang="en-IE" sz="45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 – 3.3)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 </a:t>
                      </a:r>
                      <a:endParaRPr lang="en-IE" sz="45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4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IE" sz="4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 – 1.2)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2075499" y="23328653"/>
            <a:ext cx="680457" cy="22103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Rectangle 26"/>
          <p:cNvSpPr/>
          <p:nvPr/>
        </p:nvSpPr>
        <p:spPr>
          <a:xfrm>
            <a:off x="2904316" y="22780952"/>
            <a:ext cx="1171744" cy="72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500" b="1" dirty="0">
                <a:solidFill>
                  <a:srgbClr val="0070C0"/>
                </a:solidFill>
              </a:rPr>
              <a:t>“</a:t>
            </a:r>
            <a:r>
              <a:rPr lang="en-IE" sz="4400" b="1" dirty="0">
                <a:solidFill>
                  <a:srgbClr val="0070C0"/>
                </a:solidFill>
              </a:rPr>
              <a:t>p</a:t>
            </a:r>
            <a:r>
              <a:rPr lang="en-IE" sz="4500" b="1" dirty="0">
                <a:solidFill>
                  <a:srgbClr val="0070C0"/>
                </a:solidFill>
              </a:rPr>
              <a:t>”</a:t>
            </a:r>
            <a:endParaRPr lang="en-IE" sz="45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905006" y="23000869"/>
            <a:ext cx="25540" cy="1225758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920836" y="35258456"/>
            <a:ext cx="1316279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5619390" y="30324752"/>
            <a:ext cx="127841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5567660" y="22780952"/>
            <a:ext cx="127841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5672127" y="23439170"/>
            <a:ext cx="1273142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33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4289</TotalTime>
  <Words>399</Words>
  <Application>Microsoft Office PowerPoint</Application>
  <PresentationFormat>Custom</PresentationFormat>
  <Paragraphs>110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LocksleyMessam</cp:lastModifiedBy>
  <cp:revision>301</cp:revision>
  <dcterms:created xsi:type="dcterms:W3CDTF">2016-06-21T11:19:34Z</dcterms:created>
  <dcterms:modified xsi:type="dcterms:W3CDTF">2018-03-10T23:08:48Z</dcterms:modified>
</cp:coreProperties>
</file>